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7"/>
  </p:notesMasterIdLst>
  <p:sldIdLst>
    <p:sldId id="256" r:id="rId2"/>
    <p:sldId id="257" r:id="rId3"/>
    <p:sldId id="258" r:id="rId4"/>
    <p:sldId id="259" r:id="rId5"/>
    <p:sldId id="260" r:id="rId6"/>
    <p:sldId id="261" r:id="rId7"/>
    <p:sldId id="263" r:id="rId8"/>
    <p:sldId id="262" r:id="rId9"/>
    <p:sldId id="264" r:id="rId10"/>
    <p:sldId id="270" r:id="rId11"/>
    <p:sldId id="265" r:id="rId12"/>
    <p:sldId id="271" r:id="rId13"/>
    <p:sldId id="266" r:id="rId14"/>
    <p:sldId id="268" r:id="rId15"/>
    <p:sldId id="269" r:id="rId16"/>
    <p:sldId id="277" r:id="rId17"/>
    <p:sldId id="279" r:id="rId18"/>
    <p:sldId id="281" r:id="rId19"/>
    <p:sldId id="285" r:id="rId20"/>
    <p:sldId id="273" r:id="rId21"/>
    <p:sldId id="283" r:id="rId22"/>
    <p:sldId id="287" r:id="rId23"/>
    <p:sldId id="288" r:id="rId24"/>
    <p:sldId id="289"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7" d="100"/>
          <a:sy n="117" d="100"/>
        </p:scale>
        <p:origin x="-1464" y="-30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3380D-9F9F-4B0E-B343-928E93AC60F2}" type="datetimeFigureOut">
              <a:rPr lang="en-US" smtClean="0"/>
              <a:pPr/>
              <a:t>12/3/2015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CFDD59-A27B-46D4-8D67-11D176226B72}" type="slidenum">
              <a:rPr lang="en-US" smtClean="0"/>
              <a:pPr/>
              <a:t>‹#›</a:t>
            </a:fld>
            <a:endParaRPr lang="en-US" dirty="0"/>
          </a:p>
        </p:txBody>
      </p:sp>
    </p:spTree>
    <p:extLst>
      <p:ext uri="{BB962C8B-B14F-4D97-AF65-F5344CB8AC3E}">
        <p14:creationId xmlns:p14="http://schemas.microsoft.com/office/powerpoint/2010/main" val="4073135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slides introduce basic concepts for</a:t>
            </a:r>
            <a:r>
              <a:rPr lang="en-US" baseline="0" dirty="0" smtClean="0"/>
              <a:t> the recreational boater; they are not intended for the education of the professional mariner.  These slides are intended to be presented to an audience (e.g., yacht clubs and marinas) with a knowledgeable discussion leader.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1</a:t>
            </a:fld>
            <a:endParaRPr lang="en-US" dirty="0"/>
          </a:p>
        </p:txBody>
      </p:sp>
    </p:spTree>
    <p:extLst>
      <p:ext uri="{BB962C8B-B14F-4D97-AF65-F5344CB8AC3E}">
        <p14:creationId xmlns:p14="http://schemas.microsoft.com/office/powerpoint/2010/main" val="3004550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a:t>
            </a:r>
            <a:r>
              <a:rPr lang="en-US" baseline="0" dirty="0" smtClean="0"/>
              <a:t> vessel should make an early and a pronounced turn to starboard.  Allow sufficient sea room—passing recreational vessels should not crowd each other.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10</a:t>
            </a:fld>
            <a:endParaRPr lang="en-US" dirty="0"/>
          </a:p>
        </p:txBody>
      </p:sp>
    </p:spTree>
    <p:extLst>
      <p:ext uri="{BB962C8B-B14F-4D97-AF65-F5344CB8AC3E}">
        <p14:creationId xmlns:p14="http://schemas.microsoft.com/office/powerpoint/2010/main" val="112486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good rule is to avoid overtaking another vessel in a narrow channel or fairway due to the risk of</a:t>
            </a:r>
            <a:r>
              <a:rPr lang="en-US" baseline="0" dirty="0" smtClean="0"/>
              <a:t> unfavorable hydrodynamic interaction between the two vessels (i.e., sheer and bank suction).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11</a:t>
            </a:fld>
            <a:endParaRPr lang="en-US" dirty="0"/>
          </a:p>
        </p:txBody>
      </p:sp>
    </p:spTree>
    <p:extLst>
      <p:ext uri="{BB962C8B-B14F-4D97-AF65-F5344CB8AC3E}">
        <p14:creationId xmlns:p14="http://schemas.microsoft.com/office/powerpoint/2010/main" val="3988673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Passing</a:t>
            </a:r>
            <a:r>
              <a:rPr lang="en-US" baseline="0" dirty="0" smtClean="0"/>
              <a:t> on either side is permissible except in a narrow channel or fairway.  In a narrow channel or fairway, you should pass to the left.  See Rule 9(a), which requires vessels to keep “as near to outer limit of the channel … which lies on her starboard side as is safe and practicable.”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12</a:t>
            </a:fld>
            <a:endParaRPr lang="en-US" dirty="0"/>
          </a:p>
        </p:txBody>
      </p:sp>
    </p:spTree>
    <p:extLst>
      <p:ext uri="{BB962C8B-B14F-4D97-AF65-F5344CB8AC3E}">
        <p14:creationId xmlns:p14="http://schemas.microsoft.com/office/powerpoint/2010/main" val="3118231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matter</a:t>
            </a:r>
            <a:r>
              <a:rPr lang="en-US" baseline="0" dirty="0" smtClean="0"/>
              <a:t> of courtesy, t</a:t>
            </a:r>
            <a:r>
              <a:rPr lang="en-US" dirty="0" smtClean="0"/>
              <a:t>he give-way vessel may </a:t>
            </a:r>
            <a:r>
              <a:rPr lang="en-US" baseline="0" dirty="0" smtClean="0"/>
              <a:t>slow down to allow the stand-on vessel to enjoy safe passage and adequate sea room.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13</a:t>
            </a:fld>
            <a:endParaRPr lang="en-US" dirty="0"/>
          </a:p>
        </p:txBody>
      </p:sp>
    </p:spTree>
    <p:extLst>
      <p:ext uri="{BB962C8B-B14F-4D97-AF65-F5344CB8AC3E}">
        <p14:creationId xmlns:p14="http://schemas.microsoft.com/office/powerpoint/2010/main" val="3870360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implicit danger zone is from 0°</a:t>
            </a:r>
            <a:r>
              <a:rPr lang="en-US" baseline="0" dirty="0" smtClean="0"/>
              <a:t> to 112.5° for stand-on crossing vessels.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14</a:t>
            </a:fld>
            <a:endParaRPr lang="en-US" dirty="0"/>
          </a:p>
        </p:txBody>
      </p:sp>
    </p:spTree>
    <p:extLst>
      <p:ext uri="{BB962C8B-B14F-4D97-AF65-F5344CB8AC3E}">
        <p14:creationId xmlns:p14="http://schemas.microsoft.com/office/powerpoint/2010/main" val="3268499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 give-way vessel’s pronounced turn to starboard to pass astern of the crossing or stand-on vessel.</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15</a:t>
            </a:fld>
            <a:endParaRPr lang="en-US" dirty="0"/>
          </a:p>
        </p:txBody>
      </p:sp>
    </p:spTree>
    <p:extLst>
      <p:ext uri="{BB962C8B-B14F-4D97-AF65-F5344CB8AC3E}">
        <p14:creationId xmlns:p14="http://schemas.microsoft.com/office/powerpoint/2010/main" val="3603619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25F539-4D6A-4CDF-9588-DFA109E7A218}" type="slidenum">
              <a:rPr lang="en-US" altLang="en-US" smtClean="0"/>
              <a:pPr/>
              <a:t>16</a:t>
            </a:fld>
            <a:endParaRPr lang="en-US" altLang="en-US" dirty="0" smtClean="0"/>
          </a:p>
        </p:txBody>
      </p:sp>
      <p:sp>
        <p:nvSpPr>
          <p:cNvPr id="40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z="1000" dirty="0" smtClean="0"/>
              <a:t>In general, see Rules</a:t>
            </a:r>
            <a:r>
              <a:rPr lang="en-US" altLang="en-US" sz="1000" baseline="0" dirty="0" smtClean="0"/>
              <a:t> 23(a) and 23(d) (applicable to smaller power-driven vessels).  A vessel of 50 meters (164 ft.) or more in length must show a second masthead light.  If a power-driven vessel is under 12 meters (39 ft.) in length, she may exhibit an all-round white light and sidelights (with no sternlight and no masthead light). </a:t>
            </a:r>
            <a:endParaRPr lang="en-US" altLang="en-US" sz="1000" dirty="0" smtClean="0"/>
          </a:p>
        </p:txBody>
      </p:sp>
    </p:spTree>
    <p:extLst>
      <p:ext uri="{BB962C8B-B14F-4D97-AF65-F5344CB8AC3E}">
        <p14:creationId xmlns:p14="http://schemas.microsoft.com/office/powerpoint/2010/main" val="181590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21185CD-9F4E-44B9-A5A4-5985DE45CA24}" type="slidenum">
              <a:rPr lang="en-US" altLang="en-US" smtClean="0"/>
              <a:pPr/>
              <a:t>17</a:t>
            </a:fld>
            <a:endParaRPr lang="en-US" altLang="en-US" dirty="0" smtClean="0"/>
          </a:p>
        </p:txBody>
      </p:sp>
      <p:sp>
        <p:nvSpPr>
          <p:cNvPr id="61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z="1000" dirty="0" smtClean="0"/>
              <a:t>Rule 25 allows certain sailing vessels to use a combination</a:t>
            </a:r>
            <a:r>
              <a:rPr lang="en-US" altLang="en-US" sz="1000" baseline="0" dirty="0" smtClean="0"/>
              <a:t> latern light and, under certain conditions, a “red over green” top mast light. </a:t>
            </a:r>
            <a:endParaRPr lang="en-US" altLang="en-US" sz="1000" dirty="0" smtClean="0"/>
          </a:p>
        </p:txBody>
      </p:sp>
    </p:spTree>
    <p:extLst>
      <p:ext uri="{BB962C8B-B14F-4D97-AF65-F5344CB8AC3E}">
        <p14:creationId xmlns:p14="http://schemas.microsoft.com/office/powerpoint/2010/main" val="8197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24CAF6-0536-4CD0-8A87-F0E7A29D23CE}" type="slidenum">
              <a:rPr lang="en-US" altLang="en-US" smtClean="0"/>
              <a:pPr/>
              <a:t>18</a:t>
            </a:fld>
            <a:endParaRPr lang="en-US" altLang="en-US" dirty="0" smtClean="0"/>
          </a:p>
        </p:txBody>
      </p:sp>
      <p:sp>
        <p:nvSpPr>
          <p:cNvPr id="40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z="1000" dirty="0" smtClean="0"/>
              <a:t>This stems from Rule 25(d)(i),</a:t>
            </a:r>
            <a:r>
              <a:rPr lang="en-US" altLang="en-US" sz="1000" baseline="0" dirty="0" smtClean="0"/>
              <a:t> (ii).  Small power-driven vessels are also required to exhibit an all-round white light.  See Rule 23(d)(ii). </a:t>
            </a:r>
            <a:endParaRPr lang="en-US" altLang="en-US" sz="1000" dirty="0" smtClean="0"/>
          </a:p>
        </p:txBody>
      </p:sp>
    </p:spTree>
    <p:extLst>
      <p:ext uri="{BB962C8B-B14F-4D97-AF65-F5344CB8AC3E}">
        <p14:creationId xmlns:p14="http://schemas.microsoft.com/office/powerpoint/2010/main" val="36566552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the spherical black ball day shape—same</a:t>
            </a:r>
            <a:r>
              <a:rPr lang="en-US" baseline="0" dirty="0" smtClean="0"/>
              <a:t> for a power boat.  See Rule 30(a).  Do not confuse with the black conical shape, apex downwards, prescribed by Rule 25(e) for sail boats under auxiliary engine power.</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19</a:t>
            </a:fld>
            <a:endParaRPr lang="en-US" dirty="0"/>
          </a:p>
        </p:txBody>
      </p:sp>
    </p:spTree>
    <p:extLst>
      <p:ext uri="{BB962C8B-B14F-4D97-AF65-F5344CB8AC3E}">
        <p14:creationId xmlns:p14="http://schemas.microsoft.com/office/powerpoint/2010/main" val="1230793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standard professional textbook is </a:t>
            </a:r>
            <a:r>
              <a:rPr lang="en-US" u="sng" dirty="0" smtClean="0"/>
              <a:t>Farwell’s Rules of the Nautical Road</a:t>
            </a:r>
            <a:r>
              <a:rPr lang="en-US" u="none" dirty="0" smtClean="0"/>
              <a:t>. </a:t>
            </a:r>
            <a:r>
              <a:rPr lang="en-US" u="none" baseline="0" dirty="0" smtClean="0"/>
              <a:t> Chapman’s </a:t>
            </a:r>
            <a:r>
              <a:rPr lang="en-US" u="sng" baseline="0" dirty="0" smtClean="0"/>
              <a:t>Piloting &amp; Seamanship</a:t>
            </a:r>
            <a:r>
              <a:rPr lang="en-US" u="none" baseline="0" dirty="0" smtClean="0"/>
              <a:t> is recommended for the recreational power boater; </a:t>
            </a:r>
            <a:r>
              <a:rPr lang="en-US" u="sng" baseline="0" dirty="0" smtClean="0"/>
              <a:t>The Annapolis Book of Seamanship</a:t>
            </a:r>
            <a:r>
              <a:rPr lang="en-US" u="none" baseline="0" dirty="0" smtClean="0"/>
              <a:t> is recommended for the sailor.  </a:t>
            </a:r>
            <a:endParaRPr lang="en-US" u="sng"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2</a:t>
            </a:fld>
            <a:endParaRPr lang="en-US" dirty="0"/>
          </a:p>
        </p:txBody>
      </p:sp>
    </p:spTree>
    <p:extLst>
      <p:ext uri="{BB962C8B-B14F-4D97-AF65-F5344CB8AC3E}">
        <p14:creationId xmlns:p14="http://schemas.microsoft.com/office/powerpoint/2010/main" val="3697033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all-round white light is almost always</a:t>
            </a:r>
            <a:r>
              <a:rPr lang="en-US" baseline="0" dirty="0" smtClean="0"/>
              <a:t> </a:t>
            </a:r>
            <a:r>
              <a:rPr lang="en-US" dirty="0" smtClean="0"/>
              <a:t>required to be displayed.  Even if not required in limited circumstances, the display</a:t>
            </a:r>
            <a:r>
              <a:rPr lang="en-US" baseline="0" dirty="0" smtClean="0"/>
              <a:t> is highly recommended.  See Rule 30.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20</a:t>
            </a:fld>
            <a:endParaRPr lang="en-US" dirty="0"/>
          </a:p>
        </p:txBody>
      </p:sp>
    </p:spTree>
    <p:extLst>
      <p:ext uri="{BB962C8B-B14F-4D97-AF65-F5344CB8AC3E}">
        <p14:creationId xmlns:p14="http://schemas.microsoft.com/office/powerpoint/2010/main" val="16466282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See Rule 27(e).</a:t>
            </a:r>
            <a:r>
              <a:rPr lang="en-US" altLang="en-US" baseline="0" dirty="0" smtClean="0"/>
              <a:t>  Keeping a safe distance means safety for persons underwater.  </a:t>
            </a:r>
            <a:endParaRPr lang="en-US" altLang="en-US" dirty="0"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F74E17-A14C-4C1C-A105-46419A957BD9}" type="slidenum">
              <a:rPr lang="en-US" altLang="en-US" smtClean="0">
                <a:latin typeface="Calibri" panose="020F0502020204030204" pitchFamily="34" charset="0"/>
              </a:rPr>
              <a:pPr/>
              <a:t>21</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2534363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Rule</a:t>
            </a:r>
            <a:r>
              <a:rPr lang="en-US" baseline="0" dirty="0" smtClean="0"/>
              <a:t> 27(d).  The LNM will usually contain the dredge’s VHF operating channel and a cellular telephone number for contact purposes.  Follow the dredge operator’s safe passing instructions.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22</a:t>
            </a:fld>
            <a:endParaRPr lang="en-US" dirty="0"/>
          </a:p>
        </p:txBody>
      </p:sp>
    </p:spTree>
    <p:extLst>
      <p:ext uri="{BB962C8B-B14F-4D97-AF65-F5344CB8AC3E}">
        <p14:creationId xmlns:p14="http://schemas.microsoft.com/office/powerpoint/2010/main" val="32398915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Rule 34(e), which deals with bends and</a:t>
            </a:r>
            <a:r>
              <a:rPr lang="en-US" baseline="0" dirty="0" smtClean="0"/>
              <a:t> intervening obstructions, </a:t>
            </a:r>
            <a:r>
              <a:rPr lang="en-US" dirty="0" smtClean="0"/>
              <a:t>both the International</a:t>
            </a:r>
            <a:r>
              <a:rPr lang="en-US" baseline="0" dirty="0" smtClean="0"/>
              <a:t> Rule and the Inland Rule require an answer from any approaching vessel.  See also Rule 9(f).  </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44CFDD59-A27B-46D4-8D67-11D176226B72}" type="slidenum">
              <a:rPr lang="en-US" smtClean="0"/>
              <a:pPr/>
              <a:t>23</a:t>
            </a:fld>
            <a:endParaRPr lang="en-US" dirty="0"/>
          </a:p>
        </p:txBody>
      </p:sp>
    </p:spTree>
    <p:extLst>
      <p:ext uri="{BB962C8B-B14F-4D97-AF65-F5344CB8AC3E}">
        <p14:creationId xmlns:p14="http://schemas.microsoft.com/office/powerpoint/2010/main" val="1954395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Rule 35 for the various vessel fog signal requirements.  Remember, in heavy fog you will not see a vessel’s lights until it is too late.  AIS and radar are critical for navigation under</a:t>
            </a:r>
            <a:r>
              <a:rPr lang="en-US" baseline="0" dirty="0" smtClean="0"/>
              <a:t> conditions of restricted visibility.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24</a:t>
            </a:fld>
            <a:endParaRPr lang="en-US" dirty="0"/>
          </a:p>
        </p:txBody>
      </p:sp>
    </p:spTree>
    <p:extLst>
      <p:ext uri="{BB962C8B-B14F-4D97-AF65-F5344CB8AC3E}">
        <p14:creationId xmlns:p14="http://schemas.microsoft.com/office/powerpoint/2010/main" val="29772723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C0E883-A694-4C3D-B007-6D246637BC47}" type="slidenum">
              <a:rPr lang="en-US" altLang="en-US" smtClean="0">
                <a:latin typeface="Calibri" panose="020F0502020204030204" pitchFamily="34" charset="0"/>
              </a:rPr>
              <a:pPr/>
              <a:t>25</a:t>
            </a:fld>
            <a:endParaRPr lang="en-US" altLang="en-US" dirty="0" smtClean="0">
              <a:latin typeface="Calibri" panose="020F0502020204030204" pitchFamily="34" charset="0"/>
            </a:endParaRPr>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In the days of sail, ships declared their intentions or status with signal flags.  As wireless gradually supplanted flags as the primary means of communication, Morse Code for the letters signified by the flag hoist became the established sound signals for maneuvering and during periods of restricted visibility.  The danger signal is at least five short and rapid whistle blasts.  See Rule 34(d).  </a:t>
            </a:r>
            <a:r>
              <a:rPr lang="en-US" altLang="en-US" u="sng" dirty="0" smtClean="0"/>
              <a:t>Note</a:t>
            </a:r>
            <a:r>
              <a:rPr lang="en-US" altLang="en-US" dirty="0" smtClean="0"/>
              <a:t>:  NUC = </a:t>
            </a:r>
            <a:r>
              <a:rPr lang="en-US" altLang="en-US" i="1" dirty="0" smtClean="0"/>
              <a:t>vessel</a:t>
            </a:r>
            <a:r>
              <a:rPr lang="en-US" altLang="en-US" i="1" baseline="0" dirty="0" smtClean="0"/>
              <a:t> </a:t>
            </a:r>
            <a:r>
              <a:rPr lang="en-US" altLang="en-US" i="1" dirty="0" smtClean="0"/>
              <a:t>not under command</a:t>
            </a:r>
            <a:r>
              <a:rPr lang="en-US" altLang="en-US" dirty="0" smtClean="0"/>
              <a:t>, RAM = </a:t>
            </a:r>
            <a:r>
              <a:rPr lang="en-US" altLang="en-US" i="1" dirty="0" smtClean="0"/>
              <a:t>vessel restricted in her ability to maneuver</a:t>
            </a:r>
            <a:r>
              <a:rPr lang="en-US" altLang="en-US" dirty="0" smtClean="0"/>
              <a:t>, CBD = </a:t>
            </a:r>
            <a:r>
              <a:rPr lang="en-US" altLang="en-US" i="1" dirty="0" smtClean="0"/>
              <a:t>vessel constrained by her draft</a:t>
            </a:r>
            <a:r>
              <a:rPr lang="en-US" altLang="en-US" dirty="0" smtClean="0"/>
              <a:t>.  See Rule 3.  Recreational</a:t>
            </a:r>
            <a:r>
              <a:rPr lang="en-US" altLang="en-US" baseline="0" dirty="0" smtClean="0"/>
              <a:t> boaters should learn these basic signals.  The Morse Code sound blasts will be made by whistle; e.g., one short blast (Morse “E”) indicates an alteration of course to starboard.   </a:t>
            </a:r>
            <a:endParaRPr lang="en-US" altLang="en-US" dirty="0" smtClean="0"/>
          </a:p>
        </p:txBody>
      </p:sp>
    </p:spTree>
    <p:extLst>
      <p:ext uri="{BB962C8B-B14F-4D97-AF65-F5344CB8AC3E}">
        <p14:creationId xmlns:p14="http://schemas.microsoft.com/office/powerpoint/2010/main" val="3702623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collision situations admiralty law applies the doctrine of comparative negligence or comparative fault.  In many situations, liability will be apportioned based</a:t>
            </a:r>
            <a:r>
              <a:rPr lang="en-US" baseline="0" dirty="0" smtClean="0"/>
              <a:t> upon fault.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3</a:t>
            </a:fld>
            <a:endParaRPr lang="en-US" dirty="0"/>
          </a:p>
        </p:txBody>
      </p:sp>
    </p:spTree>
    <p:extLst>
      <p:ext uri="{BB962C8B-B14F-4D97-AF65-F5344CB8AC3E}">
        <p14:creationId xmlns:p14="http://schemas.microsoft.com/office/powerpoint/2010/main" val="600028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Prudent seamanship (or, as stated in Rule 2, “the ordinary practice of seamen”) may be defined by boating</a:t>
            </a:r>
            <a:r>
              <a:rPr lang="en-US" baseline="0" dirty="0" smtClean="0"/>
              <a:t> </a:t>
            </a:r>
            <a:r>
              <a:rPr lang="en-US" dirty="0" smtClean="0"/>
              <a:t>books such as Chapman’s </a:t>
            </a:r>
            <a:r>
              <a:rPr lang="en-US" u="sng" dirty="0" smtClean="0"/>
              <a:t>Piloting and</a:t>
            </a:r>
            <a:r>
              <a:rPr lang="en-US" u="sng" baseline="0" dirty="0" smtClean="0"/>
              <a:t> Seamanship</a:t>
            </a:r>
            <a:r>
              <a:rPr lang="en-US" baseline="0" dirty="0" smtClean="0"/>
              <a:t> and </a:t>
            </a:r>
            <a:r>
              <a:rPr lang="en-US" u="sng" baseline="0" dirty="0" smtClean="0"/>
              <a:t>The Annapolis Book of Seamanship</a:t>
            </a:r>
            <a:r>
              <a:rPr lang="en-US" baseline="0" dirty="0" smtClean="0"/>
              <a:t>.  S</a:t>
            </a:r>
            <a:r>
              <a:rPr lang="en-US" dirty="0" smtClean="0"/>
              <a:t>imple courtesy</a:t>
            </a:r>
            <a:r>
              <a:rPr lang="en-US" baseline="0" dirty="0" smtClean="0"/>
              <a:t> and common sense may resolve a number of difficult on-the-water issues. </a:t>
            </a:r>
            <a:endParaRPr lang="en-US" dirty="0" smtClean="0"/>
          </a:p>
          <a:p>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4</a:t>
            </a:fld>
            <a:endParaRPr lang="en-US" dirty="0"/>
          </a:p>
        </p:txBody>
      </p:sp>
    </p:spTree>
    <p:extLst>
      <p:ext uri="{BB962C8B-B14F-4D97-AF65-F5344CB8AC3E}">
        <p14:creationId xmlns:p14="http://schemas.microsoft.com/office/powerpoint/2010/main" val="3874560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collisions are due to violations of Rules 5 &amp; 6.  An untrained person is not a “proper” look-out.  In addition, in</a:t>
            </a:r>
            <a:r>
              <a:rPr lang="en-US" baseline="0" dirty="0" smtClean="0"/>
              <a:t> congested breakwaters and harbors, multiple look-outs may be required.  If you have radar and AIS, use it!  NAVSAC Resolution 97-01 deems solo sailing to be an “inherently dangerous activity.”  Among other factors, “safe-speed” requires attention to visibility, congestion and hazards to navigation, and vessel maneuverability.  Practice defensive boating as you would practice defensive driving.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5</a:t>
            </a:fld>
            <a:endParaRPr lang="en-US" dirty="0"/>
          </a:p>
        </p:txBody>
      </p:sp>
    </p:spTree>
    <p:extLst>
      <p:ext uri="{BB962C8B-B14F-4D97-AF65-F5344CB8AC3E}">
        <p14:creationId xmlns:p14="http://schemas.microsoft.com/office/powerpoint/2010/main" val="1686282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Vessel maneuverability is the key to avoiding potentially dangerous close-quarters situations.  Recreational vessels are inherently more maneuverable than commercial vessels.  Unfortunately,</a:t>
            </a:r>
            <a:r>
              <a:rPr lang="en-US" baseline="0" dirty="0" smtClean="0"/>
              <a:t> the Nav Rules do not deal with human-powered vessels.  Great care must be taken whenever canoes, row boats, paddle boards, and kayaks are likely to be present.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6</a:t>
            </a:fld>
            <a:endParaRPr lang="en-US" dirty="0"/>
          </a:p>
        </p:txBody>
      </p:sp>
    </p:spTree>
    <p:extLst>
      <p:ext uri="{BB962C8B-B14F-4D97-AF65-F5344CB8AC3E}">
        <p14:creationId xmlns:p14="http://schemas.microsoft.com/office/powerpoint/2010/main" val="3589255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Unfortunately, Rule</a:t>
            </a:r>
            <a:r>
              <a:rPr lang="en-US" baseline="0" dirty="0" smtClean="0"/>
              <a:t> 18 does not consider “human powered” vessels.  Such vessels (e.g., kayaks, row boats, canoes, paddle boards, and the like) present a special hazard in harbor areas.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7</a:t>
            </a:fld>
            <a:endParaRPr lang="en-US" dirty="0"/>
          </a:p>
        </p:txBody>
      </p:sp>
    </p:spTree>
    <p:extLst>
      <p:ext uri="{BB962C8B-B14F-4D97-AF65-F5344CB8AC3E}">
        <p14:creationId xmlns:p14="http://schemas.microsoft.com/office/powerpoint/2010/main" val="1855783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Few recreational vessels display day</a:t>
            </a:r>
            <a:r>
              <a:rPr lang="en-US" baseline="0" dirty="0" smtClean="0"/>
              <a:t> shapes, although they should when aground or at anchor.  Unfortunately, even fewer use any sound signals.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8</a:t>
            </a:fld>
            <a:endParaRPr lang="en-US" dirty="0"/>
          </a:p>
        </p:txBody>
      </p:sp>
    </p:spTree>
    <p:extLst>
      <p:ext uri="{BB962C8B-B14F-4D97-AF65-F5344CB8AC3E}">
        <p14:creationId xmlns:p14="http://schemas.microsoft.com/office/powerpoint/2010/main" val="597811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night, the radar image contact may be difficult to see because of the angle</a:t>
            </a:r>
            <a:r>
              <a:rPr lang="en-US" baseline="0" dirty="0" smtClean="0"/>
              <a:t> of the bow of the oncoming vessel.  </a:t>
            </a:r>
            <a:endParaRPr lang="en-US" dirty="0"/>
          </a:p>
        </p:txBody>
      </p:sp>
      <p:sp>
        <p:nvSpPr>
          <p:cNvPr id="4" name="Slide Number Placeholder 3"/>
          <p:cNvSpPr>
            <a:spLocks noGrp="1"/>
          </p:cNvSpPr>
          <p:nvPr>
            <p:ph type="sldNum" sz="quarter" idx="10"/>
          </p:nvPr>
        </p:nvSpPr>
        <p:spPr/>
        <p:txBody>
          <a:bodyPr/>
          <a:lstStyle/>
          <a:p>
            <a:fld id="{44CFDD59-A27B-46D4-8D67-11D176226B72}" type="slidenum">
              <a:rPr lang="en-US" smtClean="0"/>
              <a:pPr/>
              <a:t>9</a:t>
            </a:fld>
            <a:endParaRPr lang="en-US" dirty="0"/>
          </a:p>
        </p:txBody>
      </p:sp>
    </p:spTree>
    <p:extLst>
      <p:ext uri="{BB962C8B-B14F-4D97-AF65-F5344CB8AC3E}">
        <p14:creationId xmlns:p14="http://schemas.microsoft.com/office/powerpoint/2010/main" val="2775062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97B6242-2F78-4C54-B798-C64BB871F186}" type="datetime1">
              <a:rPr lang="en-US" smtClean="0"/>
              <a:pPr/>
              <a:t>12/3/2015</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4A557E90-AB4C-43CD-83D8-AADB57727129}" type="slidenum">
              <a:rPr lang="en-US" smtClean="0"/>
              <a:pPr/>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423492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C22674-9597-4DD6-82A3-051A1ABC5555}" type="datetime1">
              <a:rPr lang="en-US" smtClean="0"/>
              <a:pPr/>
              <a:t>12/3/2015</a:t>
            </a:fld>
            <a:endParaRPr lang="en-US" dirty="0"/>
          </a:p>
        </p:txBody>
      </p:sp>
      <p:sp>
        <p:nvSpPr>
          <p:cNvPr id="6" name="Footer Placeholder 5"/>
          <p:cNvSpPr>
            <a:spLocks noGrp="1"/>
          </p:cNvSpPr>
          <p:nvPr>
            <p:ph type="ftr" sz="quarter" idx="11"/>
          </p:nvPr>
        </p:nvSpPr>
        <p:spPr/>
        <p:txBody>
          <a:bodyPr/>
          <a:lstStyle/>
          <a:p>
            <a:r>
              <a:rPr lang="en-US" smtClean="0"/>
              <a:t>Copyright 2014  - Coast Guard Auxiliary Inc.</a:t>
            </a:r>
            <a:endParaRPr lang="en-US" dirty="0"/>
          </a:p>
        </p:txBody>
      </p:sp>
      <p:sp>
        <p:nvSpPr>
          <p:cNvPr id="7" name="Slide Number Placeholder 6"/>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303068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65C5A9-520A-4E4D-B03F-55334F1BFEA2}" type="datetime1">
              <a:rPr lang="en-US" smtClean="0"/>
              <a:pPr/>
              <a:t>12/3/2015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1808139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886D4A-E398-4B5F-B9E2-7F1F6E880336}" type="datetime1">
              <a:rPr lang="en-US" smtClean="0"/>
              <a:pPr/>
              <a:t>12/3/2015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3256410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058095-951E-426B-81C8-99553DCF6602}" type="datetime1">
              <a:rPr lang="en-US" smtClean="0"/>
              <a:pPr/>
              <a:t>12/3/2015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3743874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FED17D-4F06-4628-A0EC-37FCBEA23886}" type="datetime1">
              <a:rPr lang="en-US" smtClean="0"/>
              <a:pPr/>
              <a:t>12/3/2015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150779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F66557-4D1F-45B6-9594-03DF8EBD3C58}" type="datetime1">
              <a:rPr lang="en-US" smtClean="0"/>
              <a:pPr/>
              <a:t>12/3/2015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2313969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7AD5D7-93DD-4138-BCA3-2484AC05419C}" type="datetime1">
              <a:rPr lang="en-US" smtClean="0"/>
              <a:pPr/>
              <a:t>12/3/2015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3996927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355923-319F-492F-87D5-D6AFA87950A8}" type="datetime1">
              <a:rPr lang="en-US" smtClean="0"/>
              <a:pPr/>
              <a:t>12/3/2015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254741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AA8DED6C-8B9F-4EBD-87B4-C9D673C3B376}" type="datetime1">
              <a:rPr lang="en-US" smtClean="0"/>
              <a:pPr/>
              <a:t>12/3/2015</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1663213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4E466A-A0F2-45C2-B751-CF10159C18A7}" type="datetime1">
              <a:rPr lang="en-US" smtClean="0"/>
              <a:pPr/>
              <a:t>12/3/2015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118888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2E3858-3281-4C8E-B962-9F93D680CECF}" type="datetime1">
              <a:rPr lang="en-US" smtClean="0"/>
              <a:pPr/>
              <a:t>12/3/2015</a:t>
            </a:fld>
            <a:endParaRPr lang="en-US" dirty="0"/>
          </a:p>
        </p:txBody>
      </p:sp>
      <p:sp>
        <p:nvSpPr>
          <p:cNvPr id="6" name="Footer Placeholder 5"/>
          <p:cNvSpPr>
            <a:spLocks noGrp="1"/>
          </p:cNvSpPr>
          <p:nvPr>
            <p:ph type="ftr" sz="quarter" idx="11"/>
          </p:nvPr>
        </p:nvSpPr>
        <p:spPr/>
        <p:txBody>
          <a:bodyPr/>
          <a:lstStyle/>
          <a:p>
            <a:r>
              <a:rPr lang="en-US" smtClean="0"/>
              <a:t>Copyright 2014  - Coast Guard Auxiliary Inc.</a:t>
            </a:r>
            <a:endParaRPr lang="en-US" dirty="0"/>
          </a:p>
        </p:txBody>
      </p:sp>
      <p:sp>
        <p:nvSpPr>
          <p:cNvPr id="7" name="Slide Number Placeholder 6"/>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7459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1150FE-2473-4DDD-9A4A-B836E95956D9}" type="datetime1">
              <a:rPr lang="en-US" smtClean="0"/>
              <a:pPr/>
              <a:t>12/3/2015</a:t>
            </a:fld>
            <a:endParaRPr lang="en-US" dirty="0"/>
          </a:p>
        </p:txBody>
      </p:sp>
      <p:sp>
        <p:nvSpPr>
          <p:cNvPr id="8" name="Footer Placeholder 7"/>
          <p:cNvSpPr>
            <a:spLocks noGrp="1"/>
          </p:cNvSpPr>
          <p:nvPr>
            <p:ph type="ftr" sz="quarter" idx="11"/>
          </p:nvPr>
        </p:nvSpPr>
        <p:spPr/>
        <p:txBody>
          <a:bodyPr/>
          <a:lstStyle/>
          <a:p>
            <a:r>
              <a:rPr lang="en-US" smtClean="0"/>
              <a:t>Copyright 2014  - Coast Guard Auxiliary Inc.</a:t>
            </a:r>
            <a:endParaRPr lang="en-US" dirty="0"/>
          </a:p>
        </p:txBody>
      </p:sp>
      <p:sp>
        <p:nvSpPr>
          <p:cNvPr id="9" name="Slide Number Placeholder 8"/>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187833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D7D7B8-DE36-415C-BF2A-586518D52A90}" type="datetime1">
              <a:rPr lang="en-US" smtClean="0"/>
              <a:pPr/>
              <a:t>12/3/2015</a:t>
            </a:fld>
            <a:endParaRPr lang="en-US" dirty="0"/>
          </a:p>
        </p:txBody>
      </p:sp>
      <p:sp>
        <p:nvSpPr>
          <p:cNvPr id="4" name="Footer Placeholder 3"/>
          <p:cNvSpPr>
            <a:spLocks noGrp="1"/>
          </p:cNvSpPr>
          <p:nvPr>
            <p:ph type="ftr" sz="quarter" idx="11"/>
          </p:nvPr>
        </p:nvSpPr>
        <p:spPr/>
        <p:txBody>
          <a:bodyPr/>
          <a:lstStyle/>
          <a:p>
            <a:r>
              <a:rPr lang="en-US" smtClean="0"/>
              <a:t>Copyright 2014  - Coast Guard Auxiliary Inc.</a:t>
            </a:r>
            <a:endParaRPr lang="en-US" dirty="0"/>
          </a:p>
        </p:txBody>
      </p:sp>
      <p:sp>
        <p:nvSpPr>
          <p:cNvPr id="5" name="Slide Number Placeholder 4"/>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124082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63E84-8DB5-42F2-9065-5DB14CE2DFE6}" type="datetime1">
              <a:rPr lang="en-US" smtClean="0"/>
              <a:pPr/>
              <a:t>12/3/2015</a:t>
            </a:fld>
            <a:endParaRPr lang="en-US" dirty="0"/>
          </a:p>
        </p:txBody>
      </p:sp>
      <p:sp>
        <p:nvSpPr>
          <p:cNvPr id="3" name="Footer Placeholder 2"/>
          <p:cNvSpPr>
            <a:spLocks noGrp="1"/>
          </p:cNvSpPr>
          <p:nvPr>
            <p:ph type="ftr" sz="quarter" idx="11"/>
          </p:nvPr>
        </p:nvSpPr>
        <p:spPr/>
        <p:txBody>
          <a:bodyPr/>
          <a:lstStyle/>
          <a:p>
            <a:r>
              <a:rPr lang="en-US" smtClean="0"/>
              <a:t>Copyright 2014  - Coast Guard Auxiliary Inc.</a:t>
            </a: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686593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EDE8D-3CD9-473F-946F-D969171B4B61}" type="datetime1">
              <a:rPr lang="en-US" smtClean="0"/>
              <a:pPr/>
              <a:t>12/3/2015</a:t>
            </a:fld>
            <a:endParaRPr lang="en-US" dirty="0"/>
          </a:p>
        </p:txBody>
      </p:sp>
      <p:sp>
        <p:nvSpPr>
          <p:cNvPr id="6" name="Footer Placeholder 5"/>
          <p:cNvSpPr>
            <a:spLocks noGrp="1"/>
          </p:cNvSpPr>
          <p:nvPr>
            <p:ph type="ftr" sz="quarter" idx="11"/>
          </p:nvPr>
        </p:nvSpPr>
        <p:spPr/>
        <p:txBody>
          <a:bodyPr/>
          <a:lstStyle/>
          <a:p>
            <a:r>
              <a:rPr lang="en-US" smtClean="0"/>
              <a:t>Copyright 2014  - Coast Guard Auxiliary Inc.</a:t>
            </a:r>
            <a:endParaRPr lang="en-US" dirty="0"/>
          </a:p>
        </p:txBody>
      </p:sp>
      <p:sp>
        <p:nvSpPr>
          <p:cNvPr id="7" name="Slide Number Placeholder 6"/>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2423519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88BF95-AFDD-4DC0-9644-DE0FB465F708}" type="datetime1">
              <a:rPr lang="en-US" smtClean="0"/>
              <a:pPr/>
              <a:t>12/3/2015</a:t>
            </a:fld>
            <a:endParaRPr lang="en-US" dirty="0"/>
          </a:p>
        </p:txBody>
      </p:sp>
      <p:sp>
        <p:nvSpPr>
          <p:cNvPr id="6" name="Footer Placeholder 5"/>
          <p:cNvSpPr>
            <a:spLocks noGrp="1"/>
          </p:cNvSpPr>
          <p:nvPr>
            <p:ph type="ftr" sz="quarter" idx="11"/>
          </p:nvPr>
        </p:nvSpPr>
        <p:spPr/>
        <p:txBody>
          <a:bodyPr/>
          <a:lstStyle/>
          <a:p>
            <a:r>
              <a:rPr lang="en-US" smtClean="0"/>
              <a:t>Copyright 2014  - Coast Guard Auxiliary Inc.</a:t>
            </a:r>
            <a:endParaRPr lang="en-US" dirty="0"/>
          </a:p>
        </p:txBody>
      </p:sp>
      <p:sp>
        <p:nvSpPr>
          <p:cNvPr id="7" name="Slide Number Placeholder 6"/>
          <p:cNvSpPr>
            <a:spLocks noGrp="1"/>
          </p:cNvSpPr>
          <p:nvPr>
            <p:ph type="sldNum" sz="quarter" idx="12"/>
          </p:nvPr>
        </p:nvSpPr>
        <p:spPr/>
        <p:txBody>
          <a:body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1257030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CB27879-E6F6-4EB8-ABCF-B664B2D6C9F3}" type="datetime1">
              <a:rPr lang="en-US" smtClean="0"/>
              <a:pPr/>
              <a:t>12/3/2015</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smtClean="0"/>
              <a:t>Copyright 2014  - Coast Guard Auxiliary Inc.</a:t>
            </a:r>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557E90-AB4C-43CD-83D8-AADB57727129}" type="slidenum">
              <a:rPr lang="en-US" smtClean="0"/>
              <a:pPr/>
              <a:t>‹#›</a:t>
            </a:fld>
            <a:endParaRPr lang="en-US" dirty="0"/>
          </a:p>
        </p:txBody>
      </p:sp>
    </p:spTree>
    <p:extLst>
      <p:ext uri="{BB962C8B-B14F-4D97-AF65-F5344CB8AC3E}">
        <p14:creationId xmlns:p14="http://schemas.microsoft.com/office/powerpoint/2010/main" val="283864510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514600"/>
          </a:xfrm>
        </p:spPr>
        <p:txBody>
          <a:bodyPr>
            <a:normAutofit fontScale="90000"/>
          </a:bodyPr>
          <a:lstStyle/>
          <a:p>
            <a:r>
              <a:rPr lang="en-US" dirty="0" smtClean="0">
                <a:solidFill>
                  <a:srgbClr val="7030A0"/>
                </a:solidFill>
              </a:rPr>
              <a:t>Nav Rule “Lite” for Recreational Boaters</a:t>
            </a:r>
            <a:br>
              <a:rPr lang="en-US" dirty="0" smtClean="0">
                <a:solidFill>
                  <a:srgbClr val="7030A0"/>
                </a:solidFill>
              </a:rPr>
            </a:br>
            <a:r>
              <a:rPr lang="en-US" dirty="0" smtClean="0">
                <a:solidFill>
                  <a:srgbClr val="7030A0"/>
                </a:solidFill>
              </a:rPr>
              <a:t/>
            </a:r>
            <a:br>
              <a:rPr lang="en-US" dirty="0" smtClean="0">
                <a:solidFill>
                  <a:srgbClr val="7030A0"/>
                </a:solidFill>
              </a:rPr>
            </a:br>
            <a:r>
              <a:rPr lang="en-US" sz="3600" dirty="0" smtClean="0">
                <a:solidFill>
                  <a:srgbClr val="7030A0"/>
                </a:solidFill>
              </a:rPr>
              <a:t>(In Plain English)</a:t>
            </a:r>
            <a:endParaRPr lang="en-US" sz="3600" dirty="0">
              <a:solidFill>
                <a:srgbClr val="7030A0"/>
              </a:solidFill>
            </a:endParaRPr>
          </a:p>
        </p:txBody>
      </p:sp>
      <p:sp>
        <p:nvSpPr>
          <p:cNvPr id="3" name="Subtitle 2"/>
          <p:cNvSpPr>
            <a:spLocks noGrp="1"/>
          </p:cNvSpPr>
          <p:nvPr>
            <p:ph type="subTitle" idx="1"/>
          </p:nvPr>
        </p:nvSpPr>
        <p:spPr>
          <a:xfrm>
            <a:off x="3352800" y="4267200"/>
            <a:ext cx="4419600" cy="1981200"/>
          </a:xfrm>
        </p:spPr>
        <p:txBody>
          <a:bodyPr>
            <a:normAutofit fontScale="25000" lnSpcReduction="20000"/>
          </a:bodyPr>
          <a:lstStyle/>
          <a:p>
            <a:r>
              <a:rPr lang="en-US" sz="4000" b="1" dirty="0" smtClean="0">
                <a:solidFill>
                  <a:schemeClr val="tx1"/>
                </a:solidFill>
              </a:rPr>
              <a:t>Richard G. Heller, J.D., Ph.D., Public Education Instructor</a:t>
            </a:r>
          </a:p>
          <a:p>
            <a:r>
              <a:rPr lang="en-US" sz="4000" b="1" dirty="0" smtClean="0">
                <a:solidFill>
                  <a:schemeClr val="tx1"/>
                </a:solidFill>
              </a:rPr>
              <a:t>U.S. Coast Guard Auxiliary, District 11sr</a:t>
            </a:r>
          </a:p>
          <a:p>
            <a:r>
              <a:rPr lang="en-US" sz="4000" b="1" dirty="0" smtClean="0">
                <a:solidFill>
                  <a:schemeClr val="tx1"/>
                </a:solidFill>
              </a:rPr>
              <a:t>© 2014</a:t>
            </a:r>
          </a:p>
          <a:p>
            <a:endParaRPr lang="en-US" sz="4000" b="1" dirty="0" smtClean="0">
              <a:solidFill>
                <a:schemeClr val="tx1"/>
              </a:solidFill>
            </a:endParaRPr>
          </a:p>
          <a:p>
            <a:endParaRPr lang="en-US" sz="1200" b="1" dirty="0" smtClean="0">
              <a:solidFill>
                <a:schemeClr val="tx1"/>
              </a:solidFill>
            </a:endParaRPr>
          </a:p>
          <a:p>
            <a:endParaRPr lang="en-US" sz="1200" b="1" dirty="0" smtClean="0">
              <a:solidFill>
                <a:schemeClr val="tx1"/>
              </a:solidFill>
            </a:endParaRPr>
          </a:p>
          <a:p>
            <a:endParaRPr lang="en-US" sz="1200" b="1" dirty="0" smtClean="0">
              <a:solidFill>
                <a:schemeClr val="tx1"/>
              </a:solidFill>
            </a:endParaRPr>
          </a:p>
          <a:p>
            <a:pPr algn="l"/>
            <a:r>
              <a:rPr lang="en-US" sz="4000" b="1" u="sng" dirty="0" smtClean="0">
                <a:solidFill>
                  <a:srgbClr val="C00000"/>
                </a:solidFill>
              </a:rPr>
              <a:t>Note well</a:t>
            </a:r>
            <a:r>
              <a:rPr lang="en-US" sz="4000" b="1" dirty="0" smtClean="0">
                <a:solidFill>
                  <a:srgbClr val="C00000"/>
                </a:solidFill>
              </a:rPr>
              <a:t>:  Every recreational boater should own the latest printed version of the Navigation Rules and read them cover to cover.  This brief presentation is no substitute for the actual rules themselves.  The purpose of this brief presentation is to encourage </a:t>
            </a:r>
            <a:r>
              <a:rPr lang="en-US" sz="4000" b="1" u="sng" dirty="0" smtClean="0">
                <a:solidFill>
                  <a:srgbClr val="C00000"/>
                </a:solidFill>
              </a:rPr>
              <a:t>you</a:t>
            </a:r>
            <a:r>
              <a:rPr lang="en-US" sz="4000" b="1" dirty="0" smtClean="0">
                <a:solidFill>
                  <a:srgbClr val="C00000"/>
                </a:solidFill>
              </a:rPr>
              <a:t> to purchase a copy of the actual rules and read them in their entirety! </a:t>
            </a:r>
            <a:endParaRPr lang="en-US" sz="4000" b="1" dirty="0">
              <a:solidFill>
                <a:srgbClr val="C00000"/>
              </a:solidFill>
            </a:endParaRPr>
          </a:p>
        </p:txBody>
      </p:sp>
      <p:sp>
        <p:nvSpPr>
          <p:cNvPr id="4" name="Slide Number Placeholder 3"/>
          <p:cNvSpPr>
            <a:spLocks noGrp="1"/>
          </p:cNvSpPr>
          <p:nvPr>
            <p:ph type="sldNum" sz="quarter" idx="12"/>
          </p:nvPr>
        </p:nvSpPr>
        <p:spPr/>
        <p:txBody>
          <a:bodyPr/>
          <a:lstStyle/>
          <a:p>
            <a:fld id="{4A557E90-AB4C-43CD-83D8-AADB57727129}"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Copyright 2014  - Coast Guard Auxiliary Inc.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Port-to-Port Passing</a:t>
            </a: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10</a:t>
            </a:fld>
            <a:endParaRPr lang="en-US" dirty="0"/>
          </a:p>
        </p:txBody>
      </p:sp>
      <p:grpSp>
        <p:nvGrpSpPr>
          <p:cNvPr id="5" name="Group 3"/>
          <p:cNvGrpSpPr>
            <a:grpSpLocks/>
          </p:cNvGrpSpPr>
          <p:nvPr/>
        </p:nvGrpSpPr>
        <p:grpSpPr bwMode="auto">
          <a:xfrm>
            <a:off x="914089" y="1905000"/>
            <a:ext cx="6605899" cy="3581083"/>
            <a:chOff x="217" y="1440"/>
            <a:chExt cx="2855" cy="1507"/>
          </a:xfrm>
        </p:grpSpPr>
        <p:pic>
          <p:nvPicPr>
            <p:cNvPr id="6" name="Picture 4" descr="head on meetin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 y="1504"/>
              <a:ext cx="2706" cy="1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217" y="1440"/>
              <a:ext cx="285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smtClean="0">
                  <a:latin typeface="Arial" panose="020B0604020202020204" pitchFamily="34" charset="0"/>
                </a:rPr>
                <a:t>Give-way</a:t>
              </a:r>
              <a:endParaRPr lang="en-US" altLang="en-US" sz="2400" b="1" dirty="0">
                <a:latin typeface="Arial" panose="020B0604020202020204" pitchFamily="34" charset="0"/>
              </a:endParaRPr>
            </a:p>
          </p:txBody>
        </p:sp>
        <p:sp>
          <p:nvSpPr>
            <p:cNvPr id="8" name="Text Box 6"/>
            <p:cNvSpPr txBox="1">
              <a:spLocks noChangeArrowheads="1"/>
            </p:cNvSpPr>
            <p:nvPr/>
          </p:nvSpPr>
          <p:spPr bwMode="auto">
            <a:xfrm>
              <a:off x="722" y="2352"/>
              <a:ext cx="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b="1" dirty="0">
                <a:latin typeface="Arial" panose="020B0604020202020204" pitchFamily="34" charset="0"/>
              </a:endParaRPr>
            </a:p>
          </p:txBody>
        </p:sp>
      </p:grpSp>
      <p:sp>
        <p:nvSpPr>
          <p:cNvPr id="9" name="Footer Placeholder 8"/>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1768068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676399"/>
          </a:xfrm>
        </p:spPr>
        <p:txBody>
          <a:bodyPr/>
          <a:lstStyle/>
          <a:p>
            <a:r>
              <a:rPr lang="en-US" dirty="0" smtClean="0"/>
              <a:t>The Overtaking Situation</a:t>
            </a:r>
            <a:endParaRPr lang="en-US" dirty="0"/>
          </a:p>
        </p:txBody>
      </p:sp>
      <p:sp>
        <p:nvSpPr>
          <p:cNvPr id="3" name="Content Placeholder 2"/>
          <p:cNvSpPr>
            <a:spLocks noGrp="1"/>
          </p:cNvSpPr>
          <p:nvPr>
            <p:ph idx="1"/>
          </p:nvPr>
        </p:nvSpPr>
        <p:spPr/>
        <p:txBody>
          <a:bodyPr>
            <a:normAutofit fontScale="92500"/>
          </a:bodyPr>
          <a:lstStyle/>
          <a:p>
            <a:pPr>
              <a:spcBef>
                <a:spcPts val="1200"/>
              </a:spcBef>
              <a:spcAft>
                <a:spcPts val="1200"/>
              </a:spcAft>
            </a:pPr>
            <a:r>
              <a:rPr lang="en-US" dirty="0" smtClean="0"/>
              <a:t>The rate of approach is the difference between the two speeds</a:t>
            </a:r>
          </a:p>
          <a:p>
            <a:pPr>
              <a:spcBef>
                <a:spcPts val="1200"/>
              </a:spcBef>
              <a:spcAft>
                <a:spcPts val="1200"/>
              </a:spcAft>
            </a:pPr>
            <a:r>
              <a:rPr lang="en-US" u="sng" dirty="0" smtClean="0"/>
              <a:t>Extremely dangerous</a:t>
            </a:r>
            <a:r>
              <a:rPr lang="en-US" dirty="0" smtClean="0"/>
              <a:t> in a narrow channel or fairway, but the overtaken vessel should be on the right-hand side of the channel or fairway (</a:t>
            </a:r>
            <a:r>
              <a:rPr lang="en-US" i="1" dirty="0" smtClean="0"/>
              <a:t>i.e.</a:t>
            </a:r>
            <a:r>
              <a:rPr lang="en-US" dirty="0" smtClean="0"/>
              <a:t>, prudent seamanship means you pass on the left)</a:t>
            </a:r>
          </a:p>
          <a:p>
            <a:pPr>
              <a:spcBef>
                <a:spcPts val="1200"/>
              </a:spcBef>
              <a:spcAft>
                <a:spcPts val="1200"/>
              </a:spcAft>
            </a:pPr>
            <a:r>
              <a:rPr lang="en-US" dirty="0" smtClean="0"/>
              <a:t>Navigation Rules impose most of the responsibility on the overtaking vessel!</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11</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1820075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Overtaking Another Vessel</a:t>
            </a: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12</a:t>
            </a:fld>
            <a:endParaRPr lang="en-US" dirty="0"/>
          </a:p>
        </p:txBody>
      </p:sp>
      <p:grpSp>
        <p:nvGrpSpPr>
          <p:cNvPr id="5" name="Group 3"/>
          <p:cNvGrpSpPr>
            <a:grpSpLocks/>
          </p:cNvGrpSpPr>
          <p:nvPr/>
        </p:nvGrpSpPr>
        <p:grpSpPr bwMode="auto">
          <a:xfrm>
            <a:off x="1447800" y="2286000"/>
            <a:ext cx="6893627" cy="3429000"/>
            <a:chOff x="1008" y="1392"/>
            <a:chExt cx="4128" cy="2306"/>
          </a:xfrm>
        </p:grpSpPr>
        <p:pic>
          <p:nvPicPr>
            <p:cNvPr id="6" name="Picture 4" descr="overtak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 y="1392"/>
              <a:ext cx="3696" cy="2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1008" y="2937"/>
              <a:ext cx="920" cy="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smtClean="0">
                  <a:latin typeface="Arial" panose="020B0604020202020204" pitchFamily="34" charset="0"/>
                </a:rPr>
                <a:t>Give-way</a:t>
              </a:r>
            </a:p>
            <a:p>
              <a:pPr eaLnBrk="1" hangingPunct="1">
                <a:spcBef>
                  <a:spcPct val="0"/>
                </a:spcBef>
                <a:buFontTx/>
                <a:buNone/>
              </a:pPr>
              <a:r>
                <a:rPr lang="en-US" altLang="en-US" sz="2400" b="1" dirty="0" smtClean="0">
                  <a:latin typeface="Arial" panose="020B0604020202020204" pitchFamily="34" charset="0"/>
                </a:rPr>
                <a:t>Vessel</a:t>
              </a:r>
              <a:endParaRPr lang="en-US" altLang="en-US" sz="2400" b="1" dirty="0">
                <a:latin typeface="Arial" panose="020B0604020202020204" pitchFamily="34" charset="0"/>
              </a:endParaRPr>
            </a:p>
          </p:txBody>
        </p:sp>
        <p:sp>
          <p:nvSpPr>
            <p:cNvPr id="8" name="Text Box 6"/>
            <p:cNvSpPr txBox="1">
              <a:spLocks noChangeArrowheads="1"/>
            </p:cNvSpPr>
            <p:nvPr/>
          </p:nvSpPr>
          <p:spPr bwMode="auto">
            <a:xfrm>
              <a:off x="3552" y="2809"/>
              <a:ext cx="1584"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smtClean="0">
                  <a:latin typeface="Arial" panose="020B0604020202020204" pitchFamily="34" charset="0"/>
                </a:rPr>
                <a:t>Stand-on Vessel</a:t>
              </a:r>
              <a:endParaRPr lang="en-US" altLang="en-US" sz="2400" b="1" dirty="0">
                <a:latin typeface="Arial" panose="020B0604020202020204" pitchFamily="34" charset="0"/>
              </a:endParaRPr>
            </a:p>
          </p:txBody>
        </p:sp>
      </p:grpSp>
      <p:sp>
        <p:nvSpPr>
          <p:cNvPr id="9" name="Footer Placeholder 8"/>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40777790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Crossing Situation</a:t>
            </a:r>
            <a:endParaRPr lang="en-US" dirty="0"/>
          </a:p>
        </p:txBody>
      </p:sp>
      <p:sp>
        <p:nvSpPr>
          <p:cNvPr id="3" name="Content Placeholder 2"/>
          <p:cNvSpPr>
            <a:spLocks noGrp="1"/>
          </p:cNvSpPr>
          <p:nvPr>
            <p:ph idx="1"/>
          </p:nvPr>
        </p:nvSpPr>
        <p:spPr/>
        <p:txBody>
          <a:bodyPr/>
          <a:lstStyle/>
          <a:p>
            <a:pPr>
              <a:spcBef>
                <a:spcPts val="1200"/>
              </a:spcBef>
              <a:spcAft>
                <a:spcPts val="1200"/>
              </a:spcAft>
            </a:pPr>
            <a:r>
              <a:rPr lang="en-US" dirty="0" smtClean="0"/>
              <a:t>Be aware of your vessel’s starboard bow “danger zone”</a:t>
            </a:r>
          </a:p>
          <a:p>
            <a:pPr>
              <a:spcBef>
                <a:spcPts val="1200"/>
              </a:spcBef>
              <a:spcAft>
                <a:spcPts val="1200"/>
              </a:spcAft>
            </a:pPr>
            <a:r>
              <a:rPr lang="en-US" dirty="0" smtClean="0"/>
              <a:t>For safety, pass behind the stern of the other vessel by making an early and substantial turn to starboard</a:t>
            </a:r>
          </a:p>
          <a:p>
            <a:pPr>
              <a:spcBef>
                <a:spcPts val="1200"/>
              </a:spcBef>
              <a:spcAft>
                <a:spcPts val="1200"/>
              </a:spcAft>
            </a:pPr>
            <a:r>
              <a:rPr lang="en-US" dirty="0" smtClean="0"/>
              <a:t>Or, consider </a:t>
            </a:r>
            <a:r>
              <a:rPr lang="en-US" dirty="0"/>
              <a:t>being courteous and allowing the other vessel to pass ahead of you</a:t>
            </a:r>
          </a:p>
          <a:p>
            <a:pPr>
              <a:spcBef>
                <a:spcPts val="1200"/>
              </a:spcBef>
              <a:spcAft>
                <a:spcPts val="1200"/>
              </a:spcAft>
            </a:pP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13</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4292276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142999"/>
          </a:xfrm>
        </p:spPr>
        <p:txBody>
          <a:bodyPr/>
          <a:lstStyle/>
          <a:p>
            <a:r>
              <a:rPr lang="en-US" dirty="0"/>
              <a:t>The </a:t>
            </a:r>
            <a:r>
              <a:rPr lang="en-US" dirty="0" smtClean="0"/>
              <a:t>Implicit Danger Zone</a:t>
            </a:r>
            <a:endParaRPr lang="en-US" dirty="0"/>
          </a:p>
        </p:txBody>
      </p:sp>
      <p:pic>
        <p:nvPicPr>
          <p:cNvPr id="5" name="Content Placeholder 4" descr="fig 6-1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600200"/>
            <a:ext cx="4953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4A557E90-AB4C-43CD-83D8-AADB57727129}" type="slidenum">
              <a:rPr lang="en-US" smtClean="0"/>
              <a:pPr/>
              <a:t>14</a:t>
            </a:fld>
            <a:endParaRPr lang="en-US" dirty="0"/>
          </a:p>
        </p:txBody>
      </p:sp>
      <p:sp>
        <p:nvSpPr>
          <p:cNvPr id="3" name="Footer Placeholder 2"/>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27067338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110842"/>
          </a:xfrm>
        </p:spPr>
        <p:txBody>
          <a:bodyPr>
            <a:normAutofit/>
          </a:bodyPr>
          <a:lstStyle/>
          <a:p>
            <a:r>
              <a:rPr lang="en-US" dirty="0" smtClean="0"/>
              <a:t>Turning to Starboard to Pass Astern</a:t>
            </a: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15</a:t>
            </a:fld>
            <a:endParaRPr lang="en-US" dirty="0"/>
          </a:p>
        </p:txBody>
      </p:sp>
      <p:grpSp>
        <p:nvGrpSpPr>
          <p:cNvPr id="5" name="Group 24"/>
          <p:cNvGrpSpPr>
            <a:grpSpLocks/>
          </p:cNvGrpSpPr>
          <p:nvPr/>
        </p:nvGrpSpPr>
        <p:grpSpPr bwMode="auto">
          <a:xfrm>
            <a:off x="2781300" y="2057400"/>
            <a:ext cx="3843902" cy="4061234"/>
            <a:chOff x="460" y="1306"/>
            <a:chExt cx="2299" cy="2569"/>
          </a:xfrm>
        </p:grpSpPr>
        <p:pic>
          <p:nvPicPr>
            <p:cNvPr id="6" name="Picture 4" descr="2cross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 y="1743"/>
              <a:ext cx="2142" cy="1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1177" y="1306"/>
              <a:ext cx="1582"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smtClean="0">
                  <a:latin typeface="Arial" panose="020B0604020202020204" pitchFamily="34" charset="0"/>
                </a:rPr>
                <a:t>Stand-on Vessel</a:t>
              </a:r>
              <a:endParaRPr lang="en-US" altLang="en-US" sz="2400" b="1" dirty="0">
                <a:latin typeface="Arial" panose="020B0604020202020204" pitchFamily="34" charset="0"/>
              </a:endParaRPr>
            </a:p>
          </p:txBody>
        </p:sp>
        <p:sp>
          <p:nvSpPr>
            <p:cNvPr id="8" name="Text Box 6"/>
            <p:cNvSpPr txBox="1">
              <a:spLocks noChangeArrowheads="1"/>
            </p:cNvSpPr>
            <p:nvPr/>
          </p:nvSpPr>
          <p:spPr bwMode="auto">
            <a:xfrm>
              <a:off x="677" y="3181"/>
              <a:ext cx="948" cy="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b="1" dirty="0">
                <a:latin typeface="Arial" panose="020B0604020202020204" pitchFamily="34" charset="0"/>
              </a:endParaRPr>
            </a:p>
            <a:p>
              <a:pPr algn="ctr" eaLnBrk="1" hangingPunct="1">
                <a:spcBef>
                  <a:spcPct val="0"/>
                </a:spcBef>
                <a:buFontTx/>
                <a:buNone/>
              </a:pPr>
              <a:r>
                <a:rPr lang="en-US" altLang="en-US" sz="2400" b="1" dirty="0" smtClean="0">
                  <a:latin typeface="Arial" panose="020B0604020202020204" pitchFamily="34" charset="0"/>
                </a:rPr>
                <a:t>Give-way Vessel</a:t>
              </a:r>
              <a:endParaRPr lang="en-US" altLang="en-US" sz="2400" b="1" dirty="0">
                <a:latin typeface="Arial" panose="020B0604020202020204" pitchFamily="34" charset="0"/>
              </a:endParaRPr>
            </a:p>
          </p:txBody>
        </p:sp>
      </p:grpSp>
      <p:sp>
        <p:nvSpPr>
          <p:cNvPr id="9" name="Footer Placeholder 8"/>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3635701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982133" y="304801"/>
            <a:ext cx="7704667" cy="1295400"/>
          </a:xfrm>
        </p:spPr>
        <p:txBody>
          <a:bodyPr>
            <a:normAutofit/>
          </a:bodyPr>
          <a:lstStyle/>
          <a:p>
            <a:pPr eaLnBrk="1" hangingPunct="1"/>
            <a:r>
              <a:rPr lang="en-US" altLang="en-US" sz="7200" b="1" dirty="0" smtClean="0"/>
              <a:t>Power Boat Lights</a:t>
            </a:r>
          </a:p>
        </p:txBody>
      </p:sp>
      <p:sp>
        <p:nvSpPr>
          <p:cNvPr id="17413" name="Rectangle 3"/>
          <p:cNvSpPr>
            <a:spLocks noGrp="1" noChangeArrowheads="1"/>
          </p:cNvSpPr>
          <p:nvPr>
            <p:ph idx="1"/>
          </p:nvPr>
        </p:nvSpPr>
        <p:spPr/>
        <p:txBody>
          <a:bodyPr rtlCol="0">
            <a:normAutofit lnSpcReduction="10000"/>
          </a:bodyPr>
          <a:lstStyle/>
          <a:p>
            <a:pPr eaLnBrk="1" fontAlgn="auto" hangingPunct="1">
              <a:spcBef>
                <a:spcPts val="600"/>
              </a:spcBef>
              <a:spcAft>
                <a:spcPts val="600"/>
              </a:spcAft>
              <a:defRPr/>
            </a:pPr>
            <a:r>
              <a:rPr lang="en-US" dirty="0" smtClean="0"/>
              <a:t>One or two masthead lights</a:t>
            </a:r>
          </a:p>
          <a:p>
            <a:pPr eaLnBrk="1" fontAlgn="auto" hangingPunct="1">
              <a:spcBef>
                <a:spcPts val="600"/>
              </a:spcBef>
              <a:spcAft>
                <a:spcPts val="600"/>
              </a:spcAft>
              <a:defRPr/>
            </a:pPr>
            <a:r>
              <a:rPr lang="en-US" dirty="0" smtClean="0"/>
              <a:t>Red &amp; green sidelights</a:t>
            </a:r>
          </a:p>
          <a:p>
            <a:pPr eaLnBrk="1" fontAlgn="auto" hangingPunct="1">
              <a:spcBef>
                <a:spcPts val="600"/>
              </a:spcBef>
              <a:spcAft>
                <a:spcPts val="600"/>
              </a:spcAft>
              <a:defRPr/>
            </a:pPr>
            <a:r>
              <a:rPr lang="en-US" dirty="0" smtClean="0"/>
              <a:t>A sternlight</a:t>
            </a:r>
          </a:p>
          <a:p>
            <a:pPr eaLnBrk="1" fontAlgn="auto" hangingPunct="1">
              <a:spcBef>
                <a:spcPts val="600"/>
              </a:spcBef>
              <a:spcAft>
                <a:spcPts val="600"/>
              </a:spcAft>
              <a:defRPr/>
            </a:pPr>
            <a:endParaRPr lang="en-US" dirty="0" smtClean="0"/>
          </a:p>
          <a:p>
            <a:pPr marL="0" indent="0" eaLnBrk="1" fontAlgn="auto" hangingPunct="1">
              <a:spcBef>
                <a:spcPts val="0"/>
              </a:spcBef>
              <a:buNone/>
              <a:defRPr/>
            </a:pPr>
            <a:r>
              <a:rPr lang="en-US" dirty="0" smtClean="0"/>
              <a:t>[</a:t>
            </a:r>
            <a:r>
              <a:rPr lang="en-US" sz="2800" i="1" dirty="0" smtClean="0"/>
              <a:t>Note</a:t>
            </a:r>
            <a:r>
              <a:rPr lang="en-US" sz="2800" dirty="0" smtClean="0"/>
              <a:t>: vessels under 39 ft.</a:t>
            </a:r>
          </a:p>
          <a:p>
            <a:pPr marL="0" indent="0" eaLnBrk="1" fontAlgn="auto" hangingPunct="1">
              <a:spcBef>
                <a:spcPts val="0"/>
              </a:spcBef>
              <a:buNone/>
              <a:defRPr/>
            </a:pPr>
            <a:r>
              <a:rPr lang="en-US" sz="2800" dirty="0" smtClean="0"/>
              <a:t> in length may show an all-round</a:t>
            </a:r>
          </a:p>
          <a:p>
            <a:pPr marL="0" indent="0" eaLnBrk="1" fontAlgn="auto" hangingPunct="1">
              <a:spcBef>
                <a:spcPts val="0"/>
              </a:spcBef>
              <a:buNone/>
              <a:defRPr/>
            </a:pPr>
            <a:r>
              <a:rPr lang="en-US" sz="2800" dirty="0"/>
              <a:t> </a:t>
            </a:r>
            <a:r>
              <a:rPr lang="en-US" sz="2800" dirty="0" smtClean="0"/>
              <a:t>white light and sidelights]</a:t>
            </a:r>
          </a:p>
          <a:p>
            <a:pPr indent="-347472" eaLnBrk="1" fontAlgn="auto" hangingPunct="1">
              <a:spcBef>
                <a:spcPts val="0"/>
              </a:spcBef>
              <a:defRPr/>
            </a:pPr>
            <a:endParaRPr lang="en-US" sz="2800" dirty="0" smtClean="0"/>
          </a:p>
          <a:p>
            <a:pPr marL="400050" lvl="1" indent="0">
              <a:spcBef>
                <a:spcPts val="0"/>
              </a:spcBef>
              <a:defRPr/>
            </a:pPr>
            <a:endParaRPr lang="en-US" dirty="0" smtClean="0"/>
          </a:p>
          <a:p>
            <a:pPr eaLnBrk="1" fontAlgn="auto" hangingPunct="1">
              <a:spcBef>
                <a:spcPts val="600"/>
              </a:spcBef>
              <a:spcAft>
                <a:spcPts val="600"/>
              </a:spcAft>
              <a:defRPr/>
            </a:pPr>
            <a:endParaRPr lang="en-US" dirty="0" smtClean="0"/>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E41AD75-6454-4ABE-9D4E-B81C4C8EA562}" type="slidenum">
              <a:rPr lang="en-US" altLang="en-US" sz="1200" smtClean="0">
                <a:solidFill>
                  <a:srgbClr val="003366"/>
                </a:solidFill>
                <a:latin typeface="Arial" panose="020B0604020202020204" pitchFamily="34" charset="0"/>
              </a:rPr>
              <a:pPr>
                <a:spcBef>
                  <a:spcPct val="0"/>
                </a:spcBef>
                <a:buFontTx/>
                <a:buNone/>
              </a:pPr>
              <a:t>16</a:t>
            </a:fld>
            <a:endParaRPr lang="en-US" altLang="en-US" sz="1200" dirty="0" smtClean="0">
              <a:solidFill>
                <a:srgbClr val="003366"/>
              </a:solidFill>
              <a:latin typeface="Arial" panose="020B0604020202020204" pitchFamily="34" charset="0"/>
            </a:endParaRPr>
          </a:p>
        </p:txBody>
      </p:sp>
      <p:pic>
        <p:nvPicPr>
          <p:cNvPr id="3077" name="Picture 9" descr="Fig 6-31-RD"/>
          <p:cNvPicPr>
            <a:picLocks noChangeAspect="1" noChangeArrowheads="1"/>
          </p:cNvPicPr>
          <p:nvPr/>
        </p:nvPicPr>
        <p:blipFill>
          <a:blip r:embed="rId3" cstate="print">
            <a:extLst>
              <a:ext uri="{28A0092B-C50C-407E-A947-70E740481C1C}">
                <a14:useLocalDpi xmlns:a14="http://schemas.microsoft.com/office/drawing/2010/main" val="0"/>
              </a:ext>
            </a:extLst>
          </a:blip>
          <a:srcRect l="54216" t="12749" b="24399"/>
          <a:stretch>
            <a:fillRect/>
          </a:stretch>
        </p:blipFill>
        <p:spPr bwMode="auto">
          <a:xfrm>
            <a:off x="5943600" y="4157135"/>
            <a:ext cx="2209800" cy="163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4" descr="Fig 6-3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3600" y="2057400"/>
            <a:ext cx="2209800" cy="1788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415049203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82133" y="228601"/>
            <a:ext cx="7704667" cy="1143000"/>
          </a:xfrm>
        </p:spPr>
        <p:txBody>
          <a:bodyPr>
            <a:normAutofit fontScale="90000"/>
          </a:bodyPr>
          <a:lstStyle/>
          <a:p>
            <a:pPr eaLnBrk="1" hangingPunct="1"/>
            <a:r>
              <a:rPr lang="en-US" altLang="en-US" sz="7200" b="1" dirty="0" smtClean="0"/>
              <a:t>Sailing Vessel Lights</a:t>
            </a:r>
          </a:p>
        </p:txBody>
      </p:sp>
      <p:sp>
        <p:nvSpPr>
          <p:cNvPr id="17413" name="Rectangle 3"/>
          <p:cNvSpPr>
            <a:spLocks noGrp="1" noChangeArrowheads="1"/>
          </p:cNvSpPr>
          <p:nvPr>
            <p:ph idx="1"/>
          </p:nvPr>
        </p:nvSpPr>
        <p:spPr/>
        <p:txBody>
          <a:bodyPr rtlCol="0">
            <a:normAutofit/>
          </a:bodyPr>
          <a:lstStyle/>
          <a:p>
            <a:pPr eaLnBrk="1" fontAlgn="auto" hangingPunct="1">
              <a:spcAft>
                <a:spcPts val="0"/>
              </a:spcAft>
              <a:defRPr/>
            </a:pPr>
            <a:r>
              <a:rPr lang="en-US" dirty="0" smtClean="0"/>
              <a:t>Red &amp; green sidelights</a:t>
            </a:r>
          </a:p>
          <a:p>
            <a:pPr eaLnBrk="1" fontAlgn="auto" hangingPunct="1">
              <a:spcAft>
                <a:spcPts val="0"/>
              </a:spcAft>
              <a:defRPr/>
            </a:pPr>
            <a:r>
              <a:rPr lang="en-US" dirty="0" smtClean="0"/>
              <a:t>A sternlight</a:t>
            </a:r>
          </a:p>
          <a:p>
            <a:pPr eaLnBrk="1" fontAlgn="auto" hangingPunct="1">
              <a:spcAft>
                <a:spcPts val="0"/>
              </a:spcAft>
              <a:defRPr/>
            </a:pPr>
            <a:endParaRPr lang="en-US" dirty="0"/>
          </a:p>
          <a:p>
            <a:pPr eaLnBrk="1" fontAlgn="auto" hangingPunct="1">
              <a:spcAft>
                <a:spcPts val="0"/>
              </a:spcAft>
              <a:defRPr/>
            </a:pPr>
            <a:endParaRPr lang="en-US" dirty="0" smtClean="0"/>
          </a:p>
          <a:p>
            <a:pPr marL="0" indent="0">
              <a:spcBef>
                <a:spcPts val="0"/>
              </a:spcBef>
              <a:buNone/>
              <a:defRPr/>
            </a:pPr>
            <a:r>
              <a:rPr lang="en-US" dirty="0"/>
              <a:t>[</a:t>
            </a:r>
            <a:r>
              <a:rPr lang="en-US" i="1" dirty="0"/>
              <a:t>Note</a:t>
            </a:r>
            <a:r>
              <a:rPr lang="en-US" dirty="0" smtClean="0"/>
              <a:t>: there are special</a:t>
            </a:r>
          </a:p>
          <a:p>
            <a:pPr marL="0" indent="0">
              <a:spcBef>
                <a:spcPts val="0"/>
              </a:spcBef>
              <a:buNone/>
              <a:defRPr/>
            </a:pPr>
            <a:r>
              <a:rPr lang="en-US" dirty="0" smtClean="0"/>
              <a:t>light options for </a:t>
            </a:r>
          </a:p>
          <a:p>
            <a:pPr marL="0" indent="0">
              <a:spcBef>
                <a:spcPts val="0"/>
              </a:spcBef>
              <a:buNone/>
              <a:defRPr/>
            </a:pPr>
            <a:r>
              <a:rPr lang="en-US" dirty="0" smtClean="0"/>
              <a:t>sail boats]</a:t>
            </a:r>
          </a:p>
          <a:p>
            <a:pPr marL="0" indent="0">
              <a:spcBef>
                <a:spcPts val="0"/>
              </a:spcBef>
              <a:buNone/>
              <a:defRPr/>
            </a:pPr>
            <a:endParaRPr lang="en-US" dirty="0" smtClean="0"/>
          </a:p>
          <a:p>
            <a:pPr marL="0" indent="0">
              <a:spcBef>
                <a:spcPts val="0"/>
              </a:spcBef>
              <a:buNone/>
              <a:defRPr/>
            </a:pPr>
            <a:endParaRPr lang="en-US" dirty="0"/>
          </a:p>
          <a:p>
            <a:pPr eaLnBrk="1" fontAlgn="auto" hangingPunct="1">
              <a:spcAft>
                <a:spcPts val="0"/>
              </a:spcAft>
              <a:defRPr/>
            </a:pPr>
            <a:endParaRPr lang="en-US" dirty="0" smtClean="0"/>
          </a:p>
          <a:p>
            <a:pPr eaLnBrk="1" fontAlgn="auto" hangingPunct="1">
              <a:spcAft>
                <a:spcPts val="0"/>
              </a:spcAft>
              <a:defRPr/>
            </a:pPr>
            <a:endParaRPr lang="en-US" dirty="0"/>
          </a:p>
          <a:p>
            <a:pPr eaLnBrk="1" fontAlgn="auto" hangingPunct="1">
              <a:spcAft>
                <a:spcPts val="0"/>
              </a:spcAft>
              <a:defRPr/>
            </a:pPr>
            <a:endParaRPr lang="en-US" dirty="0" smtClean="0"/>
          </a:p>
        </p:txBody>
      </p:sp>
      <p:sp>
        <p:nvSpPr>
          <p:cNvPr id="51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FC4FD0C-6AED-4310-AC88-CCBBAEB7EA2E}" type="slidenum">
              <a:rPr lang="en-US" altLang="en-US" sz="1200" smtClean="0">
                <a:solidFill>
                  <a:srgbClr val="003366"/>
                </a:solidFill>
                <a:latin typeface="Arial" panose="020B0604020202020204" pitchFamily="34" charset="0"/>
              </a:rPr>
              <a:pPr>
                <a:spcBef>
                  <a:spcPct val="0"/>
                </a:spcBef>
                <a:buFontTx/>
                <a:buNone/>
              </a:pPr>
              <a:t>17</a:t>
            </a:fld>
            <a:endParaRPr lang="en-US" altLang="en-US" sz="1200" dirty="0" smtClean="0">
              <a:solidFill>
                <a:srgbClr val="003366"/>
              </a:solidFill>
              <a:latin typeface="Arial" panose="020B0604020202020204" pitchFamily="34" charset="0"/>
            </a:endParaRPr>
          </a:p>
        </p:txBody>
      </p:sp>
      <p:pic>
        <p:nvPicPr>
          <p:cNvPr id="5125" name="Picture 4" descr="fig 6-2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6300" y="1676400"/>
            <a:ext cx="1552575"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6" descr="Fig 6-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67250" y="3773488"/>
            <a:ext cx="157162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8" descr="Fig 6-2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57925" y="3773488"/>
            <a:ext cx="1576388"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7" descr="Fig 6-2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8400" y="1676400"/>
            <a:ext cx="1576388"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420609447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982133" y="457201"/>
            <a:ext cx="7704667" cy="914399"/>
          </a:xfrm>
        </p:spPr>
        <p:txBody>
          <a:bodyPr>
            <a:normAutofit fontScale="90000"/>
          </a:bodyPr>
          <a:lstStyle/>
          <a:p>
            <a:pPr eaLnBrk="1" hangingPunct="1"/>
            <a:r>
              <a:rPr lang="en-US" altLang="en-US" sz="7200" b="1" dirty="0" smtClean="0"/>
              <a:t>Small Vessel Lights</a:t>
            </a:r>
          </a:p>
        </p:txBody>
      </p:sp>
      <p:sp>
        <p:nvSpPr>
          <p:cNvPr id="17413" name="Rectangle 3"/>
          <p:cNvSpPr>
            <a:spLocks noGrp="1" noChangeArrowheads="1"/>
          </p:cNvSpPr>
          <p:nvPr>
            <p:ph idx="1"/>
          </p:nvPr>
        </p:nvSpPr>
        <p:spPr>
          <a:xfrm>
            <a:off x="982132" y="1752599"/>
            <a:ext cx="4656667" cy="4114802"/>
          </a:xfrm>
        </p:spPr>
        <p:txBody>
          <a:bodyPr rtlCol="0">
            <a:normAutofit/>
          </a:bodyPr>
          <a:lstStyle/>
          <a:p>
            <a:pPr>
              <a:spcBef>
                <a:spcPts val="0"/>
              </a:spcBef>
              <a:spcAft>
                <a:spcPts val="0"/>
              </a:spcAft>
              <a:defRPr/>
            </a:pPr>
            <a:r>
              <a:rPr lang="en-US" sz="2800" dirty="0" smtClean="0"/>
              <a:t>Applies to sail boats</a:t>
            </a:r>
          </a:p>
          <a:p>
            <a:pPr marL="0" indent="0">
              <a:spcBef>
                <a:spcPts val="0"/>
              </a:spcBef>
              <a:spcAft>
                <a:spcPts val="0"/>
              </a:spcAft>
              <a:buNone/>
              <a:defRPr/>
            </a:pPr>
            <a:r>
              <a:rPr lang="en-US" sz="2800" dirty="0" smtClean="0"/>
              <a:t>under 23 ft. in length</a:t>
            </a:r>
          </a:p>
          <a:p>
            <a:pPr marL="0" indent="0">
              <a:spcBef>
                <a:spcPts val="0"/>
              </a:spcBef>
              <a:spcAft>
                <a:spcPts val="0"/>
              </a:spcAft>
              <a:buNone/>
              <a:defRPr/>
            </a:pPr>
            <a:r>
              <a:rPr lang="en-US" sz="2800" dirty="0" smtClean="0"/>
              <a:t>and non-powered boats</a:t>
            </a:r>
          </a:p>
          <a:p>
            <a:pPr eaLnBrk="1" fontAlgn="auto" hangingPunct="1">
              <a:spcBef>
                <a:spcPts val="0"/>
              </a:spcBef>
              <a:spcAft>
                <a:spcPts val="0"/>
              </a:spcAft>
              <a:defRPr/>
            </a:pPr>
            <a:endParaRPr lang="en-US" sz="2800" dirty="0" smtClean="0"/>
          </a:p>
          <a:p>
            <a:pPr marL="0" indent="0">
              <a:spcBef>
                <a:spcPts val="0"/>
              </a:spcBef>
              <a:spcAft>
                <a:spcPts val="0"/>
              </a:spcAft>
              <a:defRPr/>
            </a:pPr>
            <a:r>
              <a:rPr lang="en-US" sz="2800" dirty="0" smtClean="0"/>
              <a:t>  A white flashlight or lantern must be exhibited in sufficient time to prevent a collision</a:t>
            </a: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DBD9A74-A3B3-4DCC-956A-6A477DBF5012}" type="slidenum">
              <a:rPr lang="en-US" altLang="en-US" sz="1200" smtClean="0">
                <a:solidFill>
                  <a:srgbClr val="003366"/>
                </a:solidFill>
                <a:latin typeface="Arial" panose="020B0604020202020204" pitchFamily="34" charset="0"/>
              </a:rPr>
              <a:pPr>
                <a:spcBef>
                  <a:spcPct val="0"/>
                </a:spcBef>
                <a:buFontTx/>
                <a:buNone/>
              </a:pPr>
              <a:t>18</a:t>
            </a:fld>
            <a:endParaRPr lang="en-US" altLang="en-US" sz="1200" dirty="0" smtClean="0">
              <a:solidFill>
                <a:srgbClr val="003366"/>
              </a:solidFill>
              <a:latin typeface="Arial" panose="020B0604020202020204" pitchFamily="34" charset="0"/>
            </a:endParaRPr>
          </a:p>
        </p:txBody>
      </p:sp>
      <p:pic>
        <p:nvPicPr>
          <p:cNvPr id="3077" name="Picture 9" descr="Fig 6-28-R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3613" y="1752599"/>
            <a:ext cx="1584325" cy="1981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2" descr="Fig 6-29-R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43613" y="3962400"/>
            <a:ext cx="1584325"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4918912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982133" y="304801"/>
            <a:ext cx="7704667" cy="1752600"/>
          </a:xfrm>
        </p:spPr>
        <p:txBody>
          <a:bodyPr>
            <a:normAutofit/>
          </a:bodyPr>
          <a:lstStyle/>
          <a:p>
            <a:pPr eaLnBrk="1" hangingPunct="1"/>
            <a:r>
              <a:rPr lang="en-US" altLang="en-US" sz="7200" b="1" dirty="0" smtClean="0"/>
              <a:t>At Day Anchor</a:t>
            </a:r>
          </a:p>
        </p:txBody>
      </p:sp>
      <p:sp>
        <p:nvSpPr>
          <p:cNvPr id="41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CDDF34A-EC6B-4AA9-ABB3-E55657D456C1}" type="slidenum">
              <a:rPr lang="en-US" altLang="en-US" sz="1200" smtClean="0">
                <a:solidFill>
                  <a:srgbClr val="003366"/>
                </a:solidFill>
                <a:latin typeface="Arial" panose="020B0604020202020204" pitchFamily="34" charset="0"/>
              </a:rPr>
              <a:pPr>
                <a:spcBef>
                  <a:spcPct val="0"/>
                </a:spcBef>
                <a:buFontTx/>
                <a:buNone/>
              </a:pPr>
              <a:t>19</a:t>
            </a:fld>
            <a:endParaRPr lang="en-US" altLang="en-US" sz="1200" dirty="0" smtClean="0">
              <a:solidFill>
                <a:srgbClr val="003366"/>
              </a:solidFill>
              <a:latin typeface="Arial" panose="020B0604020202020204" pitchFamily="34" charset="0"/>
            </a:endParaRPr>
          </a:p>
        </p:txBody>
      </p:sp>
      <p:pic>
        <p:nvPicPr>
          <p:cNvPr id="4104"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0" y="2286000"/>
            <a:ext cx="396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291163813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Rules</a:t>
            </a:r>
            <a:endParaRPr lang="en-US" dirty="0"/>
          </a:p>
        </p:txBody>
      </p:sp>
      <p:sp>
        <p:nvSpPr>
          <p:cNvPr id="3" name="Content Placeholder 2"/>
          <p:cNvSpPr>
            <a:spLocks noGrp="1"/>
          </p:cNvSpPr>
          <p:nvPr>
            <p:ph idx="1"/>
          </p:nvPr>
        </p:nvSpPr>
        <p:spPr/>
        <p:txBody>
          <a:bodyPr>
            <a:normAutofit/>
          </a:bodyPr>
          <a:lstStyle/>
          <a:p>
            <a:pPr>
              <a:spcBef>
                <a:spcPts val="1200"/>
              </a:spcBef>
              <a:spcAft>
                <a:spcPts val="1200"/>
              </a:spcAft>
            </a:pPr>
            <a:r>
              <a:rPr lang="en-US" dirty="0" smtClean="0"/>
              <a:t>Collision avoidance!</a:t>
            </a:r>
          </a:p>
          <a:p>
            <a:pPr>
              <a:spcBef>
                <a:spcPts val="1200"/>
              </a:spcBef>
              <a:spcAft>
                <a:spcPts val="1200"/>
              </a:spcAft>
            </a:pPr>
            <a:r>
              <a:rPr lang="en-US" dirty="0" smtClean="0"/>
              <a:t>International Rules—U.S. Treaty Obligation</a:t>
            </a:r>
          </a:p>
          <a:p>
            <a:pPr>
              <a:spcBef>
                <a:spcPts val="1200"/>
              </a:spcBef>
              <a:spcAft>
                <a:spcPts val="1200"/>
              </a:spcAft>
            </a:pPr>
            <a:r>
              <a:rPr lang="en-US" dirty="0" smtClean="0"/>
              <a:t>Inland Rules—Promulgated by the Coast Guard pursuant to Title 33 U.S.C. § 2071</a:t>
            </a:r>
          </a:p>
          <a:p>
            <a:pPr marL="0" indent="0">
              <a:spcBef>
                <a:spcPts val="2400"/>
              </a:spcBef>
              <a:spcAft>
                <a:spcPts val="2400"/>
              </a:spcAft>
              <a:buNone/>
            </a:pPr>
            <a:r>
              <a:rPr lang="en-US" dirty="0" smtClean="0"/>
              <a:t>	</a:t>
            </a:r>
            <a:r>
              <a:rPr lang="en-US" sz="2000" dirty="0" smtClean="0"/>
              <a:t>[</a:t>
            </a:r>
            <a:r>
              <a:rPr lang="en-US" sz="2000" b="1" i="1" dirty="0" smtClean="0">
                <a:solidFill>
                  <a:srgbClr val="FF0000"/>
                </a:solidFill>
              </a:rPr>
              <a:t>Note</a:t>
            </a:r>
            <a:r>
              <a:rPr lang="en-US" sz="2000" b="1" dirty="0" smtClean="0">
                <a:solidFill>
                  <a:srgbClr val="FF0000"/>
                </a:solidFill>
              </a:rPr>
              <a:t>: Under Rule 2, these rules </a:t>
            </a:r>
            <a:r>
              <a:rPr lang="en-US" sz="2000" b="1" u="sng" dirty="0" smtClean="0">
                <a:solidFill>
                  <a:srgbClr val="FF0000"/>
                </a:solidFill>
              </a:rPr>
              <a:t>must</a:t>
            </a:r>
            <a:r>
              <a:rPr lang="en-US" sz="2000" b="1" dirty="0" smtClean="0">
                <a:solidFill>
                  <a:srgbClr val="FF0000"/>
                </a:solidFill>
              </a:rPr>
              <a:t> be complied with unless a 	departure from them is necessary to avoid immediate danger]</a:t>
            </a:r>
            <a:endParaRPr lang="en-US" sz="2000" b="1" dirty="0">
              <a:solidFill>
                <a:srgbClr val="FF0000"/>
              </a:solidFill>
            </a:endParaRPr>
          </a:p>
        </p:txBody>
      </p:sp>
      <p:sp>
        <p:nvSpPr>
          <p:cNvPr id="4" name="Slide Number Placeholder 3"/>
          <p:cNvSpPr>
            <a:spLocks noGrp="1"/>
          </p:cNvSpPr>
          <p:nvPr>
            <p:ph type="sldNum" sz="quarter" idx="12"/>
          </p:nvPr>
        </p:nvSpPr>
        <p:spPr/>
        <p:txBody>
          <a:bodyPr/>
          <a:lstStyle/>
          <a:p>
            <a:fld id="{4A557E90-AB4C-43CD-83D8-AADB57727129}" type="slidenum">
              <a:rPr lang="en-US" smtClean="0"/>
              <a:pPr/>
              <a:t>2</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728" name="Group 8"/>
          <p:cNvGrpSpPr>
            <a:grpSpLocks/>
          </p:cNvGrpSpPr>
          <p:nvPr/>
        </p:nvGrpSpPr>
        <p:grpSpPr bwMode="auto">
          <a:xfrm>
            <a:off x="1310481" y="1981199"/>
            <a:ext cx="6523038" cy="3200401"/>
            <a:chOff x="768" y="1152"/>
            <a:chExt cx="4109" cy="2582"/>
          </a:xfrm>
        </p:grpSpPr>
        <p:pic>
          <p:nvPicPr>
            <p:cNvPr id="19462" name="Picture 4" descr="Fig 6-33-RD"/>
            <p:cNvPicPr>
              <a:picLocks noChangeAspect="1" noChangeArrowheads="1"/>
            </p:cNvPicPr>
            <p:nvPr/>
          </p:nvPicPr>
          <p:blipFill>
            <a:blip r:embed="rId3" cstate="print">
              <a:extLst>
                <a:ext uri="{28A0092B-C50C-407E-A947-70E740481C1C}">
                  <a14:useLocalDpi xmlns:a14="http://schemas.microsoft.com/office/drawing/2010/main" val="0"/>
                </a:ext>
              </a:extLst>
            </a:blip>
            <a:srcRect r="53409"/>
            <a:stretch>
              <a:fillRect/>
            </a:stretch>
          </p:blipFill>
          <p:spPr bwMode="auto">
            <a:xfrm>
              <a:off x="768" y="1165"/>
              <a:ext cx="1757" cy="2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7" descr="Fig 6-33-RD"/>
            <p:cNvPicPr>
              <a:picLocks noChangeAspect="1" noChangeArrowheads="1"/>
            </p:cNvPicPr>
            <p:nvPr/>
          </p:nvPicPr>
          <p:blipFill>
            <a:blip r:embed="rId3" cstate="print">
              <a:extLst>
                <a:ext uri="{28A0092B-C50C-407E-A947-70E740481C1C}">
                  <a14:useLocalDpi xmlns:a14="http://schemas.microsoft.com/office/drawing/2010/main" val="0"/>
                </a:ext>
              </a:extLst>
            </a:blip>
            <a:srcRect l="53409"/>
            <a:stretch>
              <a:fillRect/>
            </a:stretch>
          </p:blipFill>
          <p:spPr bwMode="auto">
            <a:xfrm>
              <a:off x="3120" y="1152"/>
              <a:ext cx="1757" cy="2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59" name="Rectangle 2"/>
          <p:cNvSpPr>
            <a:spLocks noGrp="1" noChangeArrowheads="1"/>
          </p:cNvSpPr>
          <p:nvPr>
            <p:ph type="title"/>
          </p:nvPr>
        </p:nvSpPr>
        <p:spPr>
          <a:xfrm>
            <a:off x="982133" y="457201"/>
            <a:ext cx="7704667" cy="1018169"/>
          </a:xfrm>
        </p:spPr>
        <p:txBody>
          <a:bodyPr>
            <a:normAutofit fontScale="90000"/>
          </a:bodyPr>
          <a:lstStyle/>
          <a:p>
            <a:pPr eaLnBrk="1" hangingPunct="1"/>
            <a:r>
              <a:rPr lang="en-US" altLang="en-US" sz="7200" b="1" dirty="0" smtClean="0"/>
              <a:t>At Anchor at Night</a:t>
            </a:r>
          </a:p>
        </p:txBody>
      </p:sp>
      <p:sp>
        <p:nvSpPr>
          <p:cNvPr id="1946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E00138-F477-471A-8721-BAFB52373FD9}" type="slidenum">
              <a:rPr lang="en-US" altLang="en-US" sz="1200" smtClean="0">
                <a:solidFill>
                  <a:srgbClr val="003366"/>
                </a:solidFill>
                <a:latin typeface="Arial" panose="020B0604020202020204" pitchFamily="34" charset="0"/>
              </a:rPr>
              <a:pPr>
                <a:spcBef>
                  <a:spcPct val="0"/>
                </a:spcBef>
                <a:buFontTx/>
                <a:buNone/>
              </a:pPr>
              <a:t>20</a:t>
            </a:fld>
            <a:endParaRPr lang="en-US" altLang="en-US" sz="1200" dirty="0" smtClean="0">
              <a:solidFill>
                <a:srgbClr val="003366"/>
              </a:solidFill>
              <a:latin typeface="Arial" panose="020B0604020202020204" pitchFamily="34" charset="0"/>
            </a:endParaRPr>
          </a:p>
        </p:txBody>
      </p:sp>
      <p:sp>
        <p:nvSpPr>
          <p:cNvPr id="19461" name="Rectangle 1"/>
          <p:cNvSpPr>
            <a:spLocks noChangeArrowheads="1"/>
          </p:cNvSpPr>
          <p:nvPr/>
        </p:nvSpPr>
        <p:spPr bwMode="auto">
          <a:xfrm>
            <a:off x="1978478" y="5181600"/>
            <a:ext cx="6277767"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b="1" i="1" dirty="0" smtClean="0"/>
              <a:t>Note</a:t>
            </a:r>
            <a:r>
              <a:rPr lang="en-US" altLang="en-US" sz="1600" b="1" dirty="0" smtClean="0"/>
              <a:t>: Under Inland Rule 30(g) and 33 CFR § 109.10, for vessels under 65 ft. in length an anchor light is not required in special designated anchorage areas. For Clarity and thoroughness, the applicable </a:t>
            </a:r>
            <a:r>
              <a:rPr lang="en-US" altLang="en-US" sz="1600" b="1" u="sng" dirty="0" smtClean="0"/>
              <a:t>Coast Pilot</a:t>
            </a:r>
            <a:r>
              <a:rPr lang="en-US" altLang="en-US" sz="1600" b="1" dirty="0" smtClean="0"/>
              <a:t> must be consulted.  </a:t>
            </a:r>
          </a:p>
          <a:p>
            <a:pPr eaLnBrk="1" hangingPunct="1">
              <a:spcBef>
                <a:spcPct val="0"/>
              </a:spcBef>
              <a:buFontTx/>
              <a:buNone/>
            </a:pPr>
            <a:endParaRPr lang="en-US" altLang="en-US" sz="1600" dirty="0"/>
          </a:p>
          <a:p>
            <a:pPr lvl="0">
              <a:spcBef>
                <a:spcPts val="0"/>
              </a:spcBef>
              <a:buNone/>
            </a:pPr>
            <a:r>
              <a:rPr lang="en-US" sz="1000" dirty="0">
                <a:solidFill>
                  <a:prstClr val="black"/>
                </a:solidFill>
                <a:latin typeface="Corbel" panose="020B0503020204020204"/>
              </a:rPr>
              <a:t>Copyright 2014  - Coast Guard Auxiliary Inc.</a:t>
            </a:r>
          </a:p>
          <a:p>
            <a:pPr eaLnBrk="1" hangingPunct="1">
              <a:spcBef>
                <a:spcPct val="0"/>
              </a:spcBef>
              <a:buFontTx/>
              <a:buNone/>
            </a:pPr>
            <a:endParaRPr lang="en-US" altLang="en-US" sz="1600" b="1" dirty="0"/>
          </a:p>
        </p:txBody>
      </p:sp>
    </p:spTree>
    <p:extLst>
      <p:ext uri="{BB962C8B-B14F-4D97-AF65-F5344CB8AC3E}">
        <p14:creationId xmlns:p14="http://schemas.microsoft.com/office/powerpoint/2010/main" val="378304761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82133" y="457201"/>
            <a:ext cx="7704667" cy="1066799"/>
          </a:xfrm>
        </p:spPr>
        <p:txBody>
          <a:bodyPr>
            <a:normAutofit fontScale="90000"/>
          </a:bodyPr>
          <a:lstStyle/>
          <a:p>
            <a:r>
              <a:rPr lang="en-US" altLang="en-US" sz="6500" b="1" dirty="0" smtClean="0"/>
              <a:t>Diving Operations</a:t>
            </a:r>
            <a:endParaRPr lang="en-US" altLang="en-US" sz="6500" dirty="0" smtClean="0"/>
          </a:p>
        </p:txBody>
      </p:sp>
      <p:sp>
        <p:nvSpPr>
          <p:cNvPr id="160771" name="Rectangle 3"/>
          <p:cNvSpPr>
            <a:spLocks noGrp="1" noChangeArrowheads="1"/>
          </p:cNvSpPr>
          <p:nvPr>
            <p:ph idx="1"/>
          </p:nvPr>
        </p:nvSpPr>
        <p:spPr>
          <a:xfrm>
            <a:off x="914400" y="1828800"/>
            <a:ext cx="4724400" cy="4343400"/>
          </a:xfrm>
        </p:spPr>
        <p:txBody>
          <a:bodyPr rtlCol="0">
            <a:normAutofit/>
          </a:bodyPr>
          <a:lstStyle/>
          <a:p>
            <a:pPr>
              <a:spcBef>
                <a:spcPts val="0"/>
              </a:spcBef>
              <a:spcAft>
                <a:spcPts val="0"/>
              </a:spcAft>
              <a:defRPr/>
            </a:pPr>
            <a:r>
              <a:rPr lang="en-US" dirty="0"/>
              <a:t>Diving </a:t>
            </a:r>
            <a:r>
              <a:rPr lang="en-US" dirty="0" smtClean="0"/>
              <a:t>operations require a</a:t>
            </a:r>
          </a:p>
          <a:p>
            <a:pPr marL="0" indent="0">
              <a:spcBef>
                <a:spcPts val="0"/>
              </a:spcBef>
              <a:spcAft>
                <a:spcPts val="0"/>
              </a:spcAft>
              <a:buNone/>
              <a:defRPr/>
            </a:pPr>
            <a:r>
              <a:rPr lang="en-US" dirty="0" smtClean="0"/>
              <a:t>special flag during the day and “red-white-red” vertical lights at night</a:t>
            </a:r>
          </a:p>
          <a:p>
            <a:pPr marL="0" indent="0">
              <a:spcBef>
                <a:spcPts val="0"/>
              </a:spcBef>
              <a:buNone/>
              <a:defRPr/>
            </a:pPr>
            <a:endParaRPr lang="en-US" dirty="0" smtClean="0"/>
          </a:p>
          <a:p>
            <a:pPr marL="0" indent="0">
              <a:spcBef>
                <a:spcPts val="0"/>
              </a:spcBef>
              <a:buNone/>
              <a:defRPr/>
            </a:pPr>
            <a:endParaRPr lang="en-US" dirty="0"/>
          </a:p>
          <a:p>
            <a:pPr>
              <a:spcBef>
                <a:spcPts val="0"/>
              </a:spcBef>
              <a:spcAft>
                <a:spcPts val="0"/>
              </a:spcAft>
              <a:defRPr/>
            </a:pPr>
            <a:r>
              <a:rPr lang="en-US" dirty="0" smtClean="0"/>
              <a:t>Always keep a safe distance</a:t>
            </a:r>
          </a:p>
          <a:p>
            <a:pPr marL="0" indent="0">
              <a:spcBef>
                <a:spcPts val="0"/>
              </a:spcBef>
              <a:spcAft>
                <a:spcPts val="0"/>
              </a:spcAft>
              <a:buNone/>
              <a:defRPr/>
            </a:pPr>
            <a:r>
              <a:rPr lang="en-US" dirty="0" smtClean="0"/>
              <a:t>from vessels engaged in </a:t>
            </a:r>
          </a:p>
          <a:p>
            <a:pPr marL="0" indent="0">
              <a:spcBef>
                <a:spcPts val="0"/>
              </a:spcBef>
              <a:spcAft>
                <a:spcPts val="0"/>
              </a:spcAft>
              <a:buNone/>
              <a:defRPr/>
            </a:pPr>
            <a:r>
              <a:rPr lang="en-US" dirty="0" smtClean="0"/>
              <a:t>diving operations (at least 100</a:t>
            </a:r>
          </a:p>
          <a:p>
            <a:pPr marL="0" indent="0">
              <a:spcBef>
                <a:spcPts val="0"/>
              </a:spcBef>
              <a:spcAft>
                <a:spcPts val="0"/>
              </a:spcAft>
              <a:buNone/>
              <a:defRPr/>
            </a:pPr>
            <a:r>
              <a:rPr lang="en-US" dirty="0" smtClean="0"/>
              <a:t>yards)</a:t>
            </a:r>
            <a:endParaRPr lang="en-US" dirty="0"/>
          </a:p>
          <a:p>
            <a:pPr marL="457200" lvl="1" indent="0" eaLnBrk="1" fontAlgn="auto" hangingPunct="1">
              <a:spcAft>
                <a:spcPts val="0"/>
              </a:spcAft>
              <a:buFont typeface="Arial" panose="020B0604020202020204" pitchFamily="34" charset="0"/>
              <a:buNone/>
              <a:defRPr/>
            </a:pPr>
            <a:endParaRPr lang="en-US" dirty="0" smtClean="0"/>
          </a:p>
        </p:txBody>
      </p:sp>
      <p:pic>
        <p:nvPicPr>
          <p:cNvPr id="6148" name="Picture 4" descr="Fig 6-34-RD"/>
          <p:cNvPicPr>
            <a:picLocks noChangeAspect="1" noChangeArrowheads="1"/>
          </p:cNvPicPr>
          <p:nvPr/>
        </p:nvPicPr>
        <p:blipFill>
          <a:blip r:embed="rId3" cstate="print">
            <a:extLst>
              <a:ext uri="{28A0092B-C50C-407E-A947-70E740481C1C}">
                <a14:useLocalDpi xmlns:a14="http://schemas.microsoft.com/office/drawing/2010/main" val="0"/>
              </a:ext>
            </a:extLst>
          </a:blip>
          <a:srcRect l="53334" b="26192"/>
          <a:stretch>
            <a:fillRect/>
          </a:stretch>
        </p:blipFill>
        <p:spPr bwMode="auto">
          <a:xfrm>
            <a:off x="5954713" y="1600200"/>
            <a:ext cx="2133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5" descr="Fig 6-34-RD"/>
          <p:cNvPicPr>
            <a:picLocks noChangeAspect="1" noChangeArrowheads="1"/>
          </p:cNvPicPr>
          <p:nvPr/>
        </p:nvPicPr>
        <p:blipFill>
          <a:blip r:embed="rId3" cstate="print">
            <a:extLst>
              <a:ext uri="{28A0092B-C50C-407E-A947-70E740481C1C}">
                <a14:useLocalDpi xmlns:a14="http://schemas.microsoft.com/office/drawing/2010/main" val="0"/>
              </a:ext>
            </a:extLst>
          </a:blip>
          <a:srcRect t="12302" r="53334" b="13890"/>
          <a:stretch>
            <a:fillRect/>
          </a:stretch>
        </p:blipFill>
        <p:spPr bwMode="auto">
          <a:xfrm>
            <a:off x="5954713" y="3886200"/>
            <a:ext cx="2133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A557E90-AB4C-43CD-83D8-AADB57727129}" type="slidenum">
              <a:rPr lang="en-US" smtClean="0"/>
              <a:pPr/>
              <a:t>21</a:t>
            </a:fld>
            <a:endParaRPr lang="en-US" dirty="0"/>
          </a:p>
        </p:txBody>
      </p:sp>
      <p:sp>
        <p:nvSpPr>
          <p:cNvPr id="3" name="Footer Placeholder 2"/>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298248540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982133" y="457201"/>
            <a:ext cx="7704667" cy="1212849"/>
          </a:xfrm>
        </p:spPr>
        <p:txBody>
          <a:bodyPr>
            <a:normAutofit fontScale="90000"/>
          </a:bodyPr>
          <a:lstStyle/>
          <a:p>
            <a:pPr eaLnBrk="1" hangingPunct="1"/>
            <a:r>
              <a:rPr lang="en-US" altLang="en-US" sz="7200" b="1" dirty="0" smtClean="0"/>
              <a:t>Dredging Operations</a:t>
            </a:r>
          </a:p>
        </p:txBody>
      </p:sp>
      <p:sp>
        <p:nvSpPr>
          <p:cNvPr id="3076" name="Rectangle 3"/>
          <p:cNvSpPr>
            <a:spLocks noGrp="1" noChangeArrowheads="1"/>
          </p:cNvSpPr>
          <p:nvPr>
            <p:ph idx="1"/>
          </p:nvPr>
        </p:nvSpPr>
        <p:spPr>
          <a:xfrm>
            <a:off x="838200" y="1905000"/>
            <a:ext cx="3657600" cy="4216400"/>
          </a:xfrm>
        </p:spPr>
        <p:txBody>
          <a:bodyPr>
            <a:normAutofit/>
          </a:bodyPr>
          <a:lstStyle/>
          <a:p>
            <a:pPr>
              <a:spcBef>
                <a:spcPts val="0"/>
              </a:spcBef>
              <a:spcAft>
                <a:spcPts val="0"/>
              </a:spcAft>
            </a:pPr>
            <a:r>
              <a:rPr lang="en-US" altLang="en-US" dirty="0" smtClean="0"/>
              <a:t>Always pass on the </a:t>
            </a:r>
          </a:p>
          <a:p>
            <a:pPr marL="0" indent="0">
              <a:spcBef>
                <a:spcPts val="0"/>
              </a:spcBef>
              <a:spcAft>
                <a:spcPts val="0"/>
              </a:spcAft>
              <a:buNone/>
            </a:pPr>
            <a:r>
              <a:rPr lang="en-US" altLang="en-US" dirty="0" smtClean="0"/>
              <a:t>“diamond” side (two diamonds in a vertical line), never on the “ball” side</a:t>
            </a:r>
          </a:p>
          <a:p>
            <a:pPr marL="0" indent="0">
              <a:spcBef>
                <a:spcPts val="0"/>
              </a:spcBef>
              <a:spcAft>
                <a:spcPts val="0"/>
              </a:spcAft>
              <a:buNone/>
            </a:pPr>
            <a:endParaRPr lang="en-US" altLang="en-US" b="1" dirty="0"/>
          </a:p>
          <a:p>
            <a:pPr>
              <a:spcBef>
                <a:spcPts val="0"/>
              </a:spcBef>
              <a:spcAft>
                <a:spcPts val="0"/>
              </a:spcAft>
            </a:pPr>
            <a:r>
              <a:rPr lang="en-US" altLang="en-US" dirty="0" smtClean="0"/>
              <a:t>Better yet, call the </a:t>
            </a:r>
          </a:p>
          <a:p>
            <a:pPr marL="0" indent="0">
              <a:spcBef>
                <a:spcPts val="0"/>
              </a:spcBef>
              <a:spcAft>
                <a:spcPts val="0"/>
              </a:spcAft>
              <a:buNone/>
            </a:pPr>
            <a:r>
              <a:rPr lang="en-US" altLang="en-US" dirty="0" smtClean="0"/>
              <a:t>dredge to make certain it is safe to pass</a:t>
            </a:r>
          </a:p>
        </p:txBody>
      </p:sp>
      <p:sp>
        <p:nvSpPr>
          <p:cNvPr id="3074" name="Slide Number Placeholder 3"/>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fld id="{86874B1B-4EC4-496E-98C9-509BA26BAC30}" type="slidenum">
              <a:rPr lang="en-US" altLang="en-US" sz="1200" smtClean="0">
                <a:solidFill>
                  <a:srgbClr val="898989"/>
                </a:solidFill>
              </a:rPr>
              <a:pPr algn="l">
                <a:spcBef>
                  <a:spcPct val="0"/>
                </a:spcBef>
                <a:buFontTx/>
                <a:buNone/>
              </a:pPr>
              <a:t>22</a:t>
            </a:fld>
            <a:endParaRPr lang="en-US" altLang="en-US" sz="1200" dirty="0" smtClean="0">
              <a:solidFill>
                <a:srgbClr val="898989"/>
              </a:solidFill>
            </a:endParaRPr>
          </a:p>
        </p:txBody>
      </p:sp>
      <p:pic>
        <p:nvPicPr>
          <p:cNvPr id="3077" name="Picture 5" descr="Fig 6-32a-resized cop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2133600"/>
            <a:ext cx="38862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91745914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500" b="1" dirty="0" smtClean="0"/>
              <a:t>Maneuvering Signals</a:t>
            </a:r>
            <a:endParaRPr lang="en-US" sz="6500" b="1" dirty="0"/>
          </a:p>
        </p:txBody>
      </p:sp>
      <p:sp>
        <p:nvSpPr>
          <p:cNvPr id="3" name="Content Placeholder 2"/>
          <p:cNvSpPr>
            <a:spLocks noGrp="1"/>
          </p:cNvSpPr>
          <p:nvPr>
            <p:ph idx="1"/>
          </p:nvPr>
        </p:nvSpPr>
        <p:spPr>
          <a:xfrm>
            <a:off x="982133" y="2286000"/>
            <a:ext cx="7704667" cy="3713816"/>
          </a:xfrm>
        </p:spPr>
        <p:txBody>
          <a:bodyPr>
            <a:normAutofit/>
          </a:bodyPr>
          <a:lstStyle/>
          <a:p>
            <a:r>
              <a:rPr lang="en-US" dirty="0" smtClean="0"/>
              <a:t>Inland Rules seek permission and require an affirmative or negative response (danger signal—at least 5 short and rapid blasts) from the other vessel</a:t>
            </a:r>
          </a:p>
          <a:p>
            <a:endParaRPr lang="en-US" dirty="0"/>
          </a:p>
          <a:p>
            <a:r>
              <a:rPr lang="en-US" dirty="0" smtClean="0"/>
              <a:t>Maneuvering signals are mandatory but typically ignored by recreational boaters because they are unfamiliar with them (recreational boaters should learn the basic signals)</a:t>
            </a: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23</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41421436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500" b="1" dirty="0" smtClean="0"/>
              <a:t>Restricted  Visibility</a:t>
            </a:r>
            <a:endParaRPr lang="en-US" sz="6500" b="1" dirty="0"/>
          </a:p>
        </p:txBody>
      </p:sp>
      <p:sp>
        <p:nvSpPr>
          <p:cNvPr id="3" name="Content Placeholder 2"/>
          <p:cNvSpPr>
            <a:spLocks noGrp="1"/>
          </p:cNvSpPr>
          <p:nvPr>
            <p:ph idx="1"/>
          </p:nvPr>
        </p:nvSpPr>
        <p:spPr/>
        <p:txBody>
          <a:bodyPr/>
          <a:lstStyle/>
          <a:p>
            <a:r>
              <a:rPr lang="en-US" dirty="0" smtClean="0"/>
              <a:t>The sounding of fog signals is necessary to indicate vessel presence, including vessels aground or at anchor</a:t>
            </a:r>
          </a:p>
          <a:p>
            <a:endParaRPr lang="en-US" dirty="0" smtClean="0"/>
          </a:p>
          <a:p>
            <a:r>
              <a:rPr lang="en-US" dirty="0" smtClean="0"/>
              <a:t>Prudent seamanship may require that fog signals be given more often than the rules literally require</a:t>
            </a:r>
          </a:p>
          <a:p>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24</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2049609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 name="Group 174"/>
          <p:cNvGraphicFramePr>
            <a:graphicFrameLocks noGrp="1"/>
          </p:cNvGraphicFramePr>
          <p:nvPr>
            <p:extLst>
              <p:ext uri="{D42A27DB-BD31-4B8C-83A1-F6EECF244321}">
                <p14:modId xmlns:p14="http://schemas.microsoft.com/office/powerpoint/2010/main" val="1693322350"/>
              </p:ext>
            </p:extLst>
          </p:nvPr>
        </p:nvGraphicFramePr>
        <p:xfrm>
          <a:off x="1447799" y="1295403"/>
          <a:ext cx="7162799" cy="5187058"/>
        </p:xfrm>
        <a:graphic>
          <a:graphicData uri="http://schemas.openxmlformats.org/drawingml/2006/table">
            <a:tbl>
              <a:tblPr/>
              <a:tblGrid>
                <a:gridCol w="424717"/>
                <a:gridCol w="1090490"/>
                <a:gridCol w="1928446"/>
                <a:gridCol w="1584080"/>
                <a:gridCol w="2135066"/>
              </a:tblGrid>
              <a:tr h="38274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bg1"/>
                          </a:solidFill>
                          <a:effectLst/>
                          <a:latin typeface="Arial" charset="0"/>
                        </a:rPr>
                        <a:t>FLAG HOIST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bg1"/>
                          </a:solidFill>
                          <a:effectLst/>
                          <a:latin typeface="Arial" charset="0"/>
                        </a:rPr>
                        <a:t>FLAG MEANING</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bg1"/>
                          </a:solidFill>
                          <a:effectLst/>
                          <a:latin typeface="Arial" charset="0"/>
                        </a:rPr>
                        <a:t>MORSE CODE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bg1"/>
                          </a:solidFill>
                          <a:effectLst/>
                          <a:latin typeface="Arial" charset="0"/>
                        </a:rPr>
                        <a:t> NAV RULES MEANING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20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Echo</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 am altering my course to starboard</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a:t>
                      </a:r>
                      <a:endParaRPr kumimoji="0" lang="en-US" sz="1400" b="0" i="0" u="none" strike="noStrike" cap="none" normalizeH="0" baseline="0" dirty="0" smtClean="0">
                        <a:ln>
                          <a:noFill/>
                        </a:ln>
                        <a:solidFill>
                          <a:schemeClr val="tx1"/>
                        </a:solidFill>
                        <a:effectLst/>
                        <a:latin typeface="Arial" charset="0"/>
                        <a:cs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 am altering my course to starboard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r>
              <a:tr h="520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India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 am altering my course to port</a:t>
                      </a:r>
                      <a:endParaRPr kumimoji="0" lang="en-US" sz="1400" b="0" i="0" u="none" strike="noStrike" cap="none" normalizeH="0" baseline="0" dirty="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 am altering my course to port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r>
              <a:tr h="520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Sierra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 am operating with astern propulsion</a:t>
                      </a:r>
                      <a:endParaRPr kumimoji="0" lang="en-US" sz="1400" b="0" i="0" u="none" strike="noStrike" cap="none" normalizeH="0" baseline="0" dirty="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 am operating with astern propulsion</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r>
              <a:tr h="520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Tango</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Keep clear of me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A power driven vessel making way</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r>
              <a:tr h="7344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Delta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 am maneuvering with difficulty</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Sailing, towing, commercial fishing, NUC, RAM, CBD </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r>
              <a:tr h="7344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Mike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 am making no way</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A power driven vessel underway with no way on</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r>
              <a:tr h="520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Romeo</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The way is off my ship</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A vessel at anchor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187FB"/>
                    </a:solidFill>
                  </a:tcPr>
                </a:tc>
              </a:tr>
              <a:tr h="7344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Bravo</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Dangerous Cargo</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 ●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187F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A towed vessel or the last vessel of a manned tow</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187FB"/>
                    </a:solidFill>
                  </a:tcPr>
                </a:tc>
              </a:tr>
            </a:tbl>
          </a:graphicData>
        </a:graphic>
      </p:graphicFrame>
      <p:pic>
        <p:nvPicPr>
          <p:cNvPr id="23615" name="Picture 9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7800" y="1733550"/>
            <a:ext cx="413766" cy="400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16" name="Picture 9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7800" y="2266950"/>
            <a:ext cx="435864"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17" name="Picture 10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47800" y="2743199"/>
            <a:ext cx="435864"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18" name="Picture 10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7800" y="5848350"/>
            <a:ext cx="413766"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19" name="Picture 12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38656" y="3333749"/>
            <a:ext cx="42291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20" name="Picture 12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47800" y="3829050"/>
            <a:ext cx="413766"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21" name="Picture 15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47800" y="4572000"/>
            <a:ext cx="41376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22" name="Picture 160"/>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47800" y="5257800"/>
            <a:ext cx="41376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623" name="Rectangle 2"/>
          <p:cNvSpPr txBox="1">
            <a:spLocks noChangeArrowheads="1"/>
          </p:cNvSpPr>
          <p:nvPr/>
        </p:nvSpPr>
        <p:spPr bwMode="auto">
          <a:xfrm>
            <a:off x="457200" y="274638"/>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6500" b="1" dirty="0"/>
              <a:t>Sound Signals</a:t>
            </a:r>
          </a:p>
        </p:txBody>
      </p:sp>
      <p:sp>
        <p:nvSpPr>
          <p:cNvPr id="2" name="Slide Number Placeholder 1"/>
          <p:cNvSpPr>
            <a:spLocks noGrp="1"/>
          </p:cNvSpPr>
          <p:nvPr>
            <p:ph type="sldNum" sz="quarter" idx="12"/>
          </p:nvPr>
        </p:nvSpPr>
        <p:spPr/>
        <p:txBody>
          <a:bodyPr/>
          <a:lstStyle/>
          <a:p>
            <a:fld id="{4A557E90-AB4C-43CD-83D8-AADB57727129}" type="slidenum">
              <a:rPr lang="en-US" smtClean="0"/>
              <a:pPr/>
              <a:t>25</a:t>
            </a:fld>
            <a:endParaRPr lang="en-US" dirty="0"/>
          </a:p>
        </p:txBody>
      </p:sp>
      <p:sp>
        <p:nvSpPr>
          <p:cNvPr id="3" name="Footer Placeholder 2"/>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712403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19199"/>
          </a:xfrm>
        </p:spPr>
        <p:txBody>
          <a:bodyPr/>
          <a:lstStyle/>
          <a:p>
            <a:r>
              <a:rPr lang="en-US" dirty="0" smtClean="0"/>
              <a:t>Basic Context</a:t>
            </a:r>
            <a:endParaRPr lang="en-US" dirty="0"/>
          </a:p>
        </p:txBody>
      </p:sp>
      <p:sp>
        <p:nvSpPr>
          <p:cNvPr id="3" name="Content Placeholder 2"/>
          <p:cNvSpPr>
            <a:spLocks noGrp="1"/>
          </p:cNvSpPr>
          <p:nvPr>
            <p:ph idx="1"/>
          </p:nvPr>
        </p:nvSpPr>
        <p:spPr>
          <a:xfrm>
            <a:off x="982133" y="2133599"/>
            <a:ext cx="7704667" cy="3974573"/>
          </a:xfrm>
        </p:spPr>
        <p:txBody>
          <a:bodyPr>
            <a:normAutofit fontScale="92500" lnSpcReduction="10000"/>
          </a:bodyPr>
          <a:lstStyle/>
          <a:p>
            <a:endParaRPr lang="en-US" dirty="0" smtClean="0"/>
          </a:p>
          <a:p>
            <a:endParaRPr lang="en-US" dirty="0" smtClean="0"/>
          </a:p>
          <a:p>
            <a:r>
              <a:rPr lang="en-US" sz="2600" dirty="0" smtClean="0"/>
              <a:t>Navigation Rules to prevent collision</a:t>
            </a:r>
            <a:endParaRPr lang="en-US" sz="2600" dirty="0"/>
          </a:p>
          <a:p>
            <a:endParaRPr lang="en-US" sz="2600" dirty="0" smtClean="0"/>
          </a:p>
          <a:p>
            <a:r>
              <a:rPr lang="en-US" sz="2600" dirty="0" smtClean="0"/>
              <a:t>Deals with limited situations—</a:t>
            </a:r>
            <a:r>
              <a:rPr lang="en-US" sz="2600" i="1" dirty="0" smtClean="0">
                <a:solidFill>
                  <a:srgbClr val="FF0000"/>
                </a:solidFill>
                <a:effectLst>
                  <a:outerShdw blurRad="38100" dist="38100" dir="2700000" algn="tl">
                    <a:srgbClr val="000000">
                      <a:alpha val="43137"/>
                    </a:srgbClr>
                  </a:outerShdw>
                </a:effectLst>
              </a:rPr>
              <a:t>head-on</a:t>
            </a:r>
            <a:r>
              <a:rPr lang="en-US" sz="2600" dirty="0" smtClean="0"/>
              <a:t>, </a:t>
            </a:r>
            <a:r>
              <a:rPr lang="en-US" sz="2600" i="1" dirty="0" smtClean="0">
                <a:solidFill>
                  <a:srgbClr val="FF0000"/>
                </a:solidFill>
                <a:effectLst>
                  <a:outerShdw blurRad="38100" dist="38100" dir="2700000" algn="tl">
                    <a:srgbClr val="000000">
                      <a:alpha val="43137"/>
                    </a:srgbClr>
                  </a:outerShdw>
                </a:effectLst>
              </a:rPr>
              <a:t>crossing</a:t>
            </a:r>
            <a:r>
              <a:rPr lang="en-US" sz="2600" dirty="0" smtClean="0"/>
              <a:t>, and </a:t>
            </a:r>
            <a:r>
              <a:rPr lang="en-US" sz="2600" i="1" dirty="0" smtClean="0">
                <a:solidFill>
                  <a:srgbClr val="FF0000"/>
                </a:solidFill>
                <a:effectLst>
                  <a:outerShdw blurRad="38100" dist="38100" dir="2700000" algn="tl">
                    <a:srgbClr val="000000">
                      <a:alpha val="43137"/>
                    </a:srgbClr>
                  </a:outerShdw>
                </a:effectLst>
              </a:rPr>
              <a:t>overtaking</a:t>
            </a:r>
          </a:p>
          <a:p>
            <a:endParaRPr lang="en-US" sz="2600" i="1" dirty="0" smtClean="0">
              <a:solidFill>
                <a:srgbClr val="FF0000"/>
              </a:solidFill>
              <a:effectLst>
                <a:outerShdw blurRad="38100" dist="38100" dir="2700000" algn="tl">
                  <a:srgbClr val="000000">
                    <a:alpha val="43137"/>
                  </a:srgbClr>
                </a:outerShdw>
              </a:effectLst>
            </a:endParaRPr>
          </a:p>
          <a:p>
            <a:r>
              <a:rPr lang="en-US" sz="2600" dirty="0" smtClean="0"/>
              <a:t>Deals with both unrestricted and restricted visibility—lights, shapes, sound signals</a:t>
            </a:r>
          </a:p>
          <a:p>
            <a:endParaRPr lang="en-US" sz="2600" dirty="0" smtClean="0"/>
          </a:p>
          <a:p>
            <a:endParaRPr lang="en-US" i="1" dirty="0" smtClean="0">
              <a:solidFill>
                <a:srgbClr val="FF0000"/>
              </a:solidFill>
              <a:effectLst>
                <a:outerShdw blurRad="38100" dist="38100" dir="2700000" algn="tl">
                  <a:srgbClr val="000000">
                    <a:alpha val="43137"/>
                  </a:srgbClr>
                </a:outerShdw>
              </a:effectLst>
            </a:endParaRPr>
          </a:p>
          <a:p>
            <a:pPr>
              <a:buNone/>
            </a:pPr>
            <a:endParaRPr lang="en-US" dirty="0" smtClean="0">
              <a:effectLst>
                <a:outerShdw blurRad="38100" dist="38100" dir="2700000" algn="tl">
                  <a:srgbClr val="000000">
                    <a:alpha val="43137"/>
                  </a:srgbClr>
                </a:outerShdw>
              </a:effectLst>
            </a:endParaRPr>
          </a:p>
          <a:p>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3</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	</a:t>
            </a:r>
            <a:endParaRPr lang="en-US" dirty="0"/>
          </a:p>
        </p:txBody>
      </p:sp>
      <p:sp>
        <p:nvSpPr>
          <p:cNvPr id="3" name="Content Placeholder 2"/>
          <p:cNvSpPr>
            <a:spLocks noGrp="1"/>
          </p:cNvSpPr>
          <p:nvPr>
            <p:ph idx="1"/>
          </p:nvPr>
        </p:nvSpPr>
        <p:spPr>
          <a:xfrm>
            <a:off x="982133" y="2286000"/>
            <a:ext cx="7704667" cy="3332816"/>
          </a:xfrm>
        </p:spPr>
        <p:txBody>
          <a:bodyPr/>
          <a:lstStyle/>
          <a:p>
            <a:pPr>
              <a:buNone/>
            </a:pPr>
            <a:r>
              <a:rPr lang="en-US" dirty="0" smtClean="0"/>
              <a:t>I. Observe the </a:t>
            </a:r>
            <a:r>
              <a:rPr lang="en-US" dirty="0" smtClean="0">
                <a:solidFill>
                  <a:srgbClr val="002060"/>
                </a:solidFill>
              </a:rPr>
              <a:t>“Practice of Good Seamanship”</a:t>
            </a:r>
          </a:p>
          <a:p>
            <a:endParaRPr lang="en-US" dirty="0" smtClean="0"/>
          </a:p>
          <a:p>
            <a:pPr>
              <a:buNone/>
            </a:pPr>
            <a:r>
              <a:rPr lang="en-US" dirty="0" smtClean="0"/>
              <a:t>II. Always give way to the </a:t>
            </a:r>
            <a:r>
              <a:rPr lang="en-US" i="1" u="sng" dirty="0" smtClean="0">
                <a:solidFill>
                  <a:srgbClr val="002060"/>
                </a:solidFill>
              </a:rPr>
              <a:t>less</a:t>
            </a:r>
            <a:r>
              <a:rPr lang="en-US" i="1" dirty="0" smtClean="0">
                <a:solidFill>
                  <a:srgbClr val="002060"/>
                </a:solidFill>
              </a:rPr>
              <a:t> maneuverable </a:t>
            </a:r>
            <a:r>
              <a:rPr lang="en-US" dirty="0" smtClean="0"/>
              <a:t>vessel and do not impede its passage</a:t>
            </a:r>
          </a:p>
          <a:p>
            <a:endParaRPr lang="en-US" dirty="0" smtClean="0"/>
          </a:p>
          <a:p>
            <a:pPr>
              <a:buNone/>
            </a:pPr>
            <a:r>
              <a:rPr lang="en-US" dirty="0" smtClean="0"/>
              <a:t>III. Let other vessels know who you are, where you are, and what you’re doing (</a:t>
            </a:r>
            <a:r>
              <a:rPr lang="en-US" i="1" dirty="0" smtClean="0">
                <a:solidFill>
                  <a:srgbClr val="FF0000"/>
                </a:solidFill>
                <a:effectLst>
                  <a:outerShdw blurRad="38100" dist="38100" dir="2700000" algn="tl">
                    <a:srgbClr val="000000">
                      <a:alpha val="43137"/>
                    </a:srgbClr>
                  </a:outerShdw>
                </a:effectLst>
              </a:rPr>
              <a:t>lights</a:t>
            </a:r>
            <a:r>
              <a:rPr lang="en-US" dirty="0" smtClean="0"/>
              <a:t>, </a:t>
            </a:r>
            <a:r>
              <a:rPr lang="en-US" i="1" dirty="0" smtClean="0">
                <a:solidFill>
                  <a:srgbClr val="FF0000"/>
                </a:solidFill>
                <a:effectLst>
                  <a:outerShdw blurRad="38100" dist="38100" dir="2700000" algn="tl">
                    <a:srgbClr val="000000">
                      <a:alpha val="43137"/>
                    </a:srgbClr>
                  </a:outerShdw>
                </a:effectLst>
              </a:rPr>
              <a:t>shapes</a:t>
            </a:r>
            <a:r>
              <a:rPr lang="en-US" dirty="0" smtClean="0"/>
              <a:t>, </a:t>
            </a:r>
            <a:r>
              <a:rPr lang="en-US" i="1" dirty="0" smtClean="0">
                <a:solidFill>
                  <a:srgbClr val="FF0000"/>
                </a:solidFill>
                <a:effectLst>
                  <a:outerShdw blurRad="38100" dist="38100" dir="2700000" algn="tl">
                    <a:srgbClr val="000000">
                      <a:alpha val="43137"/>
                    </a:srgbClr>
                  </a:outerShdw>
                </a:effectLst>
              </a:rPr>
              <a:t>sound signals</a:t>
            </a:r>
            <a:r>
              <a:rPr lang="en-US" dirty="0" smtClean="0"/>
              <a:t>)</a:t>
            </a: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4</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Practice Prudent Seamanship</a:t>
            </a:r>
            <a:endParaRPr lang="en-US" dirty="0"/>
          </a:p>
        </p:txBody>
      </p:sp>
      <p:sp>
        <p:nvSpPr>
          <p:cNvPr id="3" name="Content Placeholder 2"/>
          <p:cNvSpPr>
            <a:spLocks noGrp="1"/>
          </p:cNvSpPr>
          <p:nvPr>
            <p:ph idx="1"/>
          </p:nvPr>
        </p:nvSpPr>
        <p:spPr/>
        <p:txBody>
          <a:bodyPr>
            <a:normAutofit fontScale="92500"/>
          </a:bodyPr>
          <a:lstStyle/>
          <a:p>
            <a:r>
              <a:rPr lang="en-US" i="1" dirty="0" smtClean="0">
                <a:solidFill>
                  <a:srgbClr val="FF0000"/>
                </a:solidFill>
                <a:effectLst>
                  <a:outerShdw blurRad="38100" dist="38100" dir="2700000" algn="tl">
                    <a:srgbClr val="000000">
                      <a:alpha val="43137"/>
                    </a:srgbClr>
                  </a:outerShdw>
                </a:effectLst>
              </a:rPr>
              <a:t>Always</a:t>
            </a:r>
            <a:r>
              <a:rPr lang="en-US" dirty="0" smtClean="0"/>
              <a:t> maintain a “proper look-out” [Rule 5]</a:t>
            </a:r>
          </a:p>
          <a:p>
            <a:endParaRPr lang="en-US" dirty="0" smtClean="0"/>
          </a:p>
          <a:p>
            <a:r>
              <a:rPr lang="en-US" i="1" dirty="0" smtClean="0">
                <a:solidFill>
                  <a:srgbClr val="FF0000"/>
                </a:solidFill>
                <a:effectLst>
                  <a:outerShdw blurRad="38100" dist="38100" dir="2700000" algn="tl">
                    <a:srgbClr val="000000">
                      <a:alpha val="43137"/>
                    </a:srgbClr>
                  </a:outerShdw>
                </a:effectLst>
              </a:rPr>
              <a:t>Always</a:t>
            </a:r>
            <a:r>
              <a:rPr lang="en-US" dirty="0" smtClean="0">
                <a:effectLst>
                  <a:outerShdw blurRad="38100" dist="38100" dir="2700000" algn="tl">
                    <a:srgbClr val="000000">
                      <a:alpha val="43137"/>
                    </a:srgbClr>
                  </a:outerShdw>
                </a:effectLst>
              </a:rPr>
              <a:t> “</a:t>
            </a:r>
            <a:r>
              <a:rPr lang="en-US" dirty="0" smtClean="0"/>
              <a:t>proceed at a safe speed” so that you can stop your vessel in order to avoid a collision with another vessel [Rule 6]</a:t>
            </a:r>
          </a:p>
          <a:p>
            <a:endParaRPr lang="en-US" dirty="0" smtClean="0"/>
          </a:p>
          <a:p>
            <a:r>
              <a:rPr lang="en-US" i="1" dirty="0" smtClean="0">
                <a:solidFill>
                  <a:srgbClr val="FF0000"/>
                </a:solidFill>
                <a:effectLst>
                  <a:outerShdw blurRad="38100" dist="38100" dir="2700000" algn="tl">
                    <a:srgbClr val="000000">
                      <a:alpha val="43137"/>
                    </a:srgbClr>
                  </a:outerShdw>
                </a:effectLst>
              </a:rPr>
              <a:t>Always</a:t>
            </a:r>
            <a:r>
              <a:rPr lang="en-US" dirty="0" smtClean="0"/>
              <a:t> anticipate potential collision situations and maintain situational awareness to avoid a collision [Rules 7 &amp; 8]</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5</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523999"/>
          </a:xfrm>
        </p:spPr>
        <p:txBody>
          <a:bodyPr/>
          <a:lstStyle/>
          <a:p>
            <a:r>
              <a:rPr lang="en-US" dirty="0" smtClean="0"/>
              <a:t>II. Maneuverability </a:t>
            </a:r>
            <a:endParaRPr lang="en-US" dirty="0"/>
          </a:p>
        </p:txBody>
      </p:sp>
      <p:sp>
        <p:nvSpPr>
          <p:cNvPr id="3" name="Content Placeholder 2"/>
          <p:cNvSpPr>
            <a:spLocks noGrp="1"/>
          </p:cNvSpPr>
          <p:nvPr>
            <p:ph idx="1"/>
          </p:nvPr>
        </p:nvSpPr>
        <p:spPr>
          <a:xfrm>
            <a:off x="982133" y="1981200"/>
            <a:ext cx="7704667" cy="4038600"/>
          </a:xfrm>
        </p:spPr>
        <p:txBody>
          <a:bodyPr>
            <a:normAutofit fontScale="32500" lnSpcReduction="20000"/>
          </a:bodyPr>
          <a:lstStyle/>
          <a:p>
            <a:endParaRPr lang="en-US" dirty="0" smtClean="0"/>
          </a:p>
          <a:p>
            <a:endParaRPr lang="en-US" dirty="0" smtClean="0"/>
          </a:p>
          <a:p>
            <a:endParaRPr lang="en-US" dirty="0"/>
          </a:p>
          <a:p>
            <a:r>
              <a:rPr lang="en-US" sz="7400" dirty="0"/>
              <a:t>Always “keep out of the way of” a </a:t>
            </a:r>
            <a:r>
              <a:rPr lang="en-US" sz="7400" i="1" dirty="0">
                <a:solidFill>
                  <a:srgbClr val="FF0000"/>
                </a:solidFill>
                <a:effectLst>
                  <a:outerShdw blurRad="38100" dist="38100" dir="2700000" algn="tl">
                    <a:srgbClr val="000000">
                      <a:alpha val="43137"/>
                    </a:srgbClr>
                  </a:outerShdw>
                </a:effectLst>
              </a:rPr>
              <a:t>less</a:t>
            </a:r>
            <a:r>
              <a:rPr lang="en-US" sz="7400" dirty="0">
                <a:effectLst>
                  <a:outerShdw blurRad="38100" dist="38100" dir="2700000" algn="tl">
                    <a:srgbClr val="000000">
                      <a:alpha val="43137"/>
                    </a:srgbClr>
                  </a:outerShdw>
                </a:effectLst>
              </a:rPr>
              <a:t> </a:t>
            </a:r>
            <a:r>
              <a:rPr lang="en-US" sz="7400" dirty="0"/>
              <a:t>maneuverable vessel [Rule 18]</a:t>
            </a:r>
          </a:p>
          <a:p>
            <a:endParaRPr lang="en-US" sz="7400" dirty="0" smtClean="0"/>
          </a:p>
          <a:p>
            <a:r>
              <a:rPr lang="en-US" sz="7400" dirty="0" smtClean="0"/>
              <a:t>Always “take early and substantial action” to keep out of the way of a </a:t>
            </a:r>
            <a:r>
              <a:rPr lang="en-US" sz="7400" i="1" dirty="0" smtClean="0">
                <a:solidFill>
                  <a:srgbClr val="C00000"/>
                </a:solidFill>
                <a:effectLst>
                  <a:outerShdw blurRad="38100" dist="38100" dir="2700000" algn="tl">
                    <a:srgbClr val="000000">
                      <a:alpha val="43137"/>
                    </a:srgbClr>
                  </a:outerShdw>
                </a:effectLst>
              </a:rPr>
              <a:t>less</a:t>
            </a:r>
            <a:r>
              <a:rPr lang="en-US" sz="7400" dirty="0" smtClean="0">
                <a:effectLst>
                  <a:outerShdw blurRad="38100" dist="38100" dir="2700000" algn="tl">
                    <a:srgbClr val="000000">
                      <a:alpha val="43137"/>
                    </a:srgbClr>
                  </a:outerShdw>
                </a:effectLst>
              </a:rPr>
              <a:t> </a:t>
            </a:r>
            <a:r>
              <a:rPr lang="en-US" sz="7400" dirty="0" smtClean="0"/>
              <a:t>maneuverable vessel [Rule 16]</a:t>
            </a:r>
          </a:p>
          <a:p>
            <a:endParaRPr lang="en-US" sz="7400" dirty="0" smtClean="0"/>
          </a:p>
          <a:p>
            <a:r>
              <a:rPr lang="en-US" sz="7400" i="1" dirty="0" smtClean="0">
                <a:solidFill>
                  <a:srgbClr val="002060"/>
                </a:solidFill>
                <a:effectLst>
                  <a:outerShdw blurRad="38100" dist="38100" dir="2700000" algn="tl">
                    <a:srgbClr val="000000">
                      <a:alpha val="43137"/>
                    </a:srgbClr>
                  </a:outerShdw>
                </a:effectLst>
              </a:rPr>
              <a:t>Sailing vessels </a:t>
            </a:r>
            <a:r>
              <a:rPr lang="en-US" sz="7400" dirty="0" smtClean="0"/>
              <a:t>are </a:t>
            </a:r>
            <a:r>
              <a:rPr lang="en-US" sz="7400" u="sng" dirty="0" smtClean="0"/>
              <a:t>not</a:t>
            </a:r>
            <a:r>
              <a:rPr lang="en-US" sz="7400" dirty="0" smtClean="0"/>
              <a:t> necessarily privileged vessels [Rule 18]</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6</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557E90-AB4C-43CD-83D8-AADB57727129}" type="slidenum">
              <a:rPr lang="en-US" smtClean="0"/>
              <a:pPr/>
              <a:t>7</a:t>
            </a:fld>
            <a:endParaRPr lang="en-US" dirty="0"/>
          </a:p>
        </p:txBody>
      </p:sp>
      <p:sp>
        <p:nvSpPr>
          <p:cNvPr id="5" name="Rectangle 2"/>
          <p:cNvSpPr txBox="1">
            <a:spLocks noChangeArrowheads="1"/>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7200" b="1" dirty="0" smtClean="0"/>
              <a:t>Maneuverability</a:t>
            </a:r>
          </a:p>
        </p:txBody>
      </p:sp>
      <p:pic>
        <p:nvPicPr>
          <p:cNvPr id="7" name="Picture 5" descr="Fig 6-13-resized cop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5900" y="1676400"/>
            <a:ext cx="6019800"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11732859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dirty="0" smtClean="0"/>
              <a:t>III. Vessel Identification</a:t>
            </a:r>
            <a:br>
              <a:rPr lang="en-US" dirty="0" smtClean="0"/>
            </a:br>
            <a:endParaRPr lang="en-US" dirty="0"/>
          </a:p>
        </p:txBody>
      </p:sp>
      <p:sp>
        <p:nvSpPr>
          <p:cNvPr id="3" name="Content Placeholder 2"/>
          <p:cNvSpPr>
            <a:spLocks noGrp="1"/>
          </p:cNvSpPr>
          <p:nvPr>
            <p:ph idx="1"/>
          </p:nvPr>
        </p:nvSpPr>
        <p:spPr>
          <a:xfrm>
            <a:off x="982133" y="2209800"/>
            <a:ext cx="7704667" cy="3790016"/>
          </a:xfrm>
        </p:spPr>
        <p:txBody>
          <a:bodyPr/>
          <a:lstStyle/>
          <a:p>
            <a:r>
              <a:rPr lang="en-US" dirty="0" smtClean="0"/>
              <a:t>Use proper </a:t>
            </a:r>
            <a:r>
              <a:rPr lang="en-US" b="1" dirty="0" smtClean="0">
                <a:solidFill>
                  <a:srgbClr val="FF0000"/>
                </a:solidFill>
              </a:rPr>
              <a:t>day shapes </a:t>
            </a:r>
            <a:r>
              <a:rPr lang="en-US" dirty="0" smtClean="0"/>
              <a:t>for signaling by day</a:t>
            </a:r>
          </a:p>
          <a:p>
            <a:endParaRPr lang="en-US" dirty="0" smtClean="0"/>
          </a:p>
          <a:p>
            <a:r>
              <a:rPr lang="en-US" dirty="0" smtClean="0"/>
              <a:t>Use proper </a:t>
            </a:r>
            <a:r>
              <a:rPr lang="en-US" b="1" dirty="0" smtClean="0">
                <a:solidFill>
                  <a:srgbClr val="FF0000"/>
                </a:solidFill>
              </a:rPr>
              <a:t>lights</a:t>
            </a:r>
            <a:r>
              <a:rPr lang="en-US" dirty="0" smtClean="0">
                <a:solidFill>
                  <a:srgbClr val="FF0000"/>
                </a:solidFill>
              </a:rPr>
              <a:t> </a:t>
            </a:r>
            <a:r>
              <a:rPr lang="en-US" dirty="0" smtClean="0"/>
              <a:t>for signaling at night</a:t>
            </a:r>
          </a:p>
          <a:p>
            <a:endParaRPr lang="en-US" dirty="0" smtClean="0"/>
          </a:p>
          <a:p>
            <a:r>
              <a:rPr lang="en-US" dirty="0" smtClean="0"/>
              <a:t>Use proper </a:t>
            </a:r>
            <a:r>
              <a:rPr lang="en-US" b="1" dirty="0" smtClean="0">
                <a:solidFill>
                  <a:srgbClr val="FF0000"/>
                </a:solidFill>
              </a:rPr>
              <a:t>sound signals </a:t>
            </a:r>
            <a:r>
              <a:rPr lang="en-US" dirty="0" smtClean="0"/>
              <a:t>for maneuvers in close-quarters and in conditions of restricted visibility</a:t>
            </a: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8</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Head-On Situation</a:t>
            </a:r>
            <a:endParaRPr lang="en-US" dirty="0"/>
          </a:p>
        </p:txBody>
      </p:sp>
      <p:sp>
        <p:nvSpPr>
          <p:cNvPr id="3" name="Content Placeholder 2"/>
          <p:cNvSpPr>
            <a:spLocks noGrp="1"/>
          </p:cNvSpPr>
          <p:nvPr>
            <p:ph idx="1"/>
          </p:nvPr>
        </p:nvSpPr>
        <p:spPr/>
        <p:txBody>
          <a:bodyPr>
            <a:normAutofit fontScale="92500"/>
          </a:bodyPr>
          <a:lstStyle/>
          <a:p>
            <a:pPr>
              <a:spcBef>
                <a:spcPts val="1200"/>
              </a:spcBef>
              <a:spcAft>
                <a:spcPts val="1200"/>
              </a:spcAft>
            </a:pPr>
            <a:r>
              <a:rPr lang="en-US" dirty="0" smtClean="0"/>
              <a:t>Most dangerous because vessels approach each other at the sum of their individual speeds</a:t>
            </a:r>
          </a:p>
          <a:p>
            <a:pPr>
              <a:spcBef>
                <a:spcPts val="1200"/>
              </a:spcBef>
              <a:spcAft>
                <a:spcPts val="1200"/>
              </a:spcAft>
            </a:pPr>
            <a:r>
              <a:rPr lang="en-US" dirty="0" smtClean="0"/>
              <a:t>Take positive and large action in ample time to pass “port-to-port” (</a:t>
            </a:r>
            <a:r>
              <a:rPr lang="en-US" i="1" dirty="0" smtClean="0"/>
              <a:t>i.e.</a:t>
            </a:r>
            <a:r>
              <a:rPr lang="en-US" dirty="0" smtClean="0"/>
              <a:t>, turn to starboard)</a:t>
            </a:r>
          </a:p>
          <a:p>
            <a:pPr>
              <a:spcBef>
                <a:spcPts val="1200"/>
              </a:spcBef>
              <a:spcAft>
                <a:spcPts val="1200"/>
              </a:spcAft>
            </a:pPr>
            <a:r>
              <a:rPr lang="en-US" dirty="0" smtClean="0"/>
              <a:t>Do not turn to port</a:t>
            </a:r>
            <a:r>
              <a:rPr lang="en-US" dirty="0"/>
              <a:t> </a:t>
            </a:r>
            <a:r>
              <a:rPr lang="en-US" dirty="0" smtClean="0"/>
              <a:t>unless a starboard turn is dangerous</a:t>
            </a:r>
          </a:p>
          <a:p>
            <a:pPr>
              <a:spcBef>
                <a:spcPts val="1200"/>
              </a:spcBef>
              <a:spcAft>
                <a:spcPts val="1200"/>
              </a:spcAft>
            </a:pPr>
            <a:r>
              <a:rPr lang="en-US" dirty="0" smtClean="0"/>
              <a:t>Allow sufficient distance between vessels for safe passage</a:t>
            </a:r>
          </a:p>
          <a:p>
            <a:pPr>
              <a:spcBef>
                <a:spcPts val="600"/>
              </a:spcBef>
              <a:spcAft>
                <a:spcPts val="600"/>
              </a:spcAft>
            </a:pPr>
            <a:endParaRPr lang="en-US" dirty="0"/>
          </a:p>
        </p:txBody>
      </p:sp>
      <p:sp>
        <p:nvSpPr>
          <p:cNvPr id="4" name="Slide Number Placeholder 3"/>
          <p:cNvSpPr>
            <a:spLocks noGrp="1"/>
          </p:cNvSpPr>
          <p:nvPr>
            <p:ph type="sldNum" sz="quarter" idx="12"/>
          </p:nvPr>
        </p:nvSpPr>
        <p:spPr/>
        <p:txBody>
          <a:bodyPr/>
          <a:lstStyle/>
          <a:p>
            <a:fld id="{4A557E90-AB4C-43CD-83D8-AADB57727129}" type="slidenum">
              <a:rPr lang="en-US" smtClean="0"/>
              <a:pPr/>
              <a:t>9</a:t>
            </a:fld>
            <a:endParaRPr lang="en-US" dirty="0"/>
          </a:p>
        </p:txBody>
      </p:sp>
      <p:sp>
        <p:nvSpPr>
          <p:cNvPr id="5" name="Footer Placeholder 4"/>
          <p:cNvSpPr>
            <a:spLocks noGrp="1"/>
          </p:cNvSpPr>
          <p:nvPr>
            <p:ph type="ftr" sz="quarter" idx="11"/>
          </p:nvPr>
        </p:nvSpPr>
        <p:spPr/>
        <p:txBody>
          <a:bodyPr/>
          <a:lstStyle/>
          <a:p>
            <a:r>
              <a:rPr lang="en-US" smtClean="0"/>
              <a:t>Copyright 2014  - Coast Guard Auxiliary Inc.</a:t>
            </a:r>
            <a:endParaRPr lang="en-US" dirty="0"/>
          </a:p>
        </p:txBody>
      </p:sp>
    </p:spTree>
    <p:extLst>
      <p:ext uri="{BB962C8B-B14F-4D97-AF65-F5344CB8AC3E}">
        <p14:creationId xmlns:p14="http://schemas.microsoft.com/office/powerpoint/2010/main" val="42476481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TC103457496[[fn=Parallax]]</Template>
  <TotalTime>584</TotalTime>
  <Words>2266</Words>
  <Application>Microsoft Office PowerPoint</Application>
  <PresentationFormat>On-screen Show (4:3)</PresentationFormat>
  <Paragraphs>274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Parallax</vt:lpstr>
      <vt:lpstr>Nav Rule “Lite” for Recreational Boaters  (In Plain English)</vt:lpstr>
      <vt:lpstr>Purpose of the Rules</vt:lpstr>
      <vt:lpstr>Basic Context</vt:lpstr>
      <vt:lpstr>Key Concepts </vt:lpstr>
      <vt:lpstr>I. Practice Prudent Seamanship</vt:lpstr>
      <vt:lpstr>II. Maneuverability </vt:lpstr>
      <vt:lpstr>PowerPoint Presentation</vt:lpstr>
      <vt:lpstr> III. Vessel Identification </vt:lpstr>
      <vt:lpstr>The Head-On Situation</vt:lpstr>
      <vt:lpstr>Port-to-Port Passing</vt:lpstr>
      <vt:lpstr>The Overtaking Situation</vt:lpstr>
      <vt:lpstr>Overtaking Another Vessel</vt:lpstr>
      <vt:lpstr>The Crossing Situation</vt:lpstr>
      <vt:lpstr>The Implicit Danger Zone</vt:lpstr>
      <vt:lpstr>Turning to Starboard to Pass Astern</vt:lpstr>
      <vt:lpstr>Power Boat Lights</vt:lpstr>
      <vt:lpstr>Sailing Vessel Lights</vt:lpstr>
      <vt:lpstr>Small Vessel Lights</vt:lpstr>
      <vt:lpstr>At Day Anchor</vt:lpstr>
      <vt:lpstr>At Anchor at Night</vt:lpstr>
      <vt:lpstr>Diving Operations</vt:lpstr>
      <vt:lpstr>Dredging Operations</vt:lpstr>
      <vt:lpstr>Maneuvering Signals</vt:lpstr>
      <vt:lpstr>Restricted  Visibility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 Rules for Sailors</dc:title>
  <dc:creator>Heller</dc:creator>
  <cp:lastModifiedBy>Laurer, Robert M [OCDUS]</cp:lastModifiedBy>
  <cp:revision>160</cp:revision>
  <dcterms:created xsi:type="dcterms:W3CDTF">2012-03-23T02:42:27Z</dcterms:created>
  <dcterms:modified xsi:type="dcterms:W3CDTF">2015-12-03T17:45:46Z</dcterms:modified>
</cp:coreProperties>
</file>